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6" r:id="rId5"/>
    <p:sldMasterId id="2147483826" r:id="rId6"/>
  </p:sldMasterIdLst>
  <p:notesMasterIdLst>
    <p:notesMasterId r:id="rId21"/>
  </p:notesMasterIdLst>
  <p:handoutMasterIdLst>
    <p:handoutMasterId r:id="rId22"/>
  </p:handoutMasterIdLst>
  <p:sldIdLst>
    <p:sldId id="320" r:id="rId7"/>
    <p:sldId id="322" r:id="rId8"/>
    <p:sldId id="325" r:id="rId9"/>
    <p:sldId id="331" r:id="rId10"/>
    <p:sldId id="326" r:id="rId11"/>
    <p:sldId id="327" r:id="rId12"/>
    <p:sldId id="328" r:id="rId13"/>
    <p:sldId id="329" r:id="rId14"/>
    <p:sldId id="330" r:id="rId15"/>
    <p:sldId id="332" r:id="rId16"/>
    <p:sldId id="338" r:id="rId17"/>
    <p:sldId id="339" r:id="rId18"/>
    <p:sldId id="285" r:id="rId19"/>
    <p:sldId id="284"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380"/>
    <a:srgbClr val="FFFFFF"/>
    <a:srgbClr val="FF8B2A"/>
    <a:srgbClr val="008BA6"/>
    <a:srgbClr val="0099B8"/>
    <a:srgbClr val="CA5B27"/>
    <a:srgbClr val="D44F1A"/>
    <a:srgbClr val="EBBA24"/>
    <a:srgbClr val="C64A18"/>
    <a:srgbClr val="898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863" autoAdjust="0"/>
    <p:restoredTop sz="94568" autoAdjust="0"/>
  </p:normalViewPr>
  <p:slideViewPr>
    <p:cSldViewPr snapToGrid="0" showGuides="1">
      <p:cViewPr>
        <p:scale>
          <a:sx n="97" d="100"/>
          <a:sy n="97" d="100"/>
        </p:scale>
        <p:origin x="-114" y="-360"/>
      </p:cViewPr>
      <p:guideLst>
        <p:guide orient="horz" pos="2160"/>
        <p:guide orient="horz" pos="864"/>
        <p:guide pos="2880"/>
        <p:guide pos="234"/>
      </p:guideLst>
    </p:cSldViewPr>
  </p:slideViewPr>
  <p:outlineViewPr>
    <p:cViewPr>
      <p:scale>
        <a:sx n="33" d="100"/>
        <a:sy n="33" d="100"/>
      </p:scale>
      <p:origin x="0" y="354"/>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1836"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cs typeface="+mn-cs"/>
              </a:defRPr>
            </a:lvl1pPr>
          </a:lstStyle>
          <a:p>
            <a:pPr>
              <a:defRPr/>
            </a:pPr>
            <a:fld id="{7EF7660C-64A0-4BE9-9ED2-C0CDED4AB770}" type="datetimeFigureOut">
              <a:rPr lang="en-US"/>
              <a:pPr>
                <a:defRPr/>
              </a:pPr>
              <a:t>6/3/2015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cs typeface="+mn-cs"/>
              </a:defRPr>
            </a:lvl1pPr>
          </a:lstStyle>
          <a:p>
            <a:pPr>
              <a:defRPr/>
            </a:pPr>
            <a:fld id="{4BCB0B2C-48E6-4692-A3C1-E5CFF666578A}" type="slidenum">
              <a:rPr lang="en-US"/>
              <a:pPr>
                <a:defRPr/>
              </a:pPr>
              <a:t>‹#›</a:t>
            </a:fld>
            <a:endParaRPr lang="en-US"/>
          </a:p>
        </p:txBody>
      </p:sp>
    </p:spTree>
    <p:extLst>
      <p:ext uri="{BB962C8B-B14F-4D97-AF65-F5344CB8AC3E}">
        <p14:creationId xmlns:p14="http://schemas.microsoft.com/office/powerpoint/2010/main" val="1651794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7680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85800" y="4416427"/>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680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7680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7204648F-6CE7-4580-B8BC-C9360C6EE8DD}" type="slidenum">
              <a:rPr lang="en-US"/>
              <a:pPr>
                <a:defRPr/>
              </a:pPr>
              <a:t>‹#›</a:t>
            </a:fld>
            <a:endParaRPr lang="en-US"/>
          </a:p>
        </p:txBody>
      </p:sp>
    </p:spTree>
    <p:extLst>
      <p:ext uri="{BB962C8B-B14F-4D97-AF65-F5344CB8AC3E}">
        <p14:creationId xmlns:p14="http://schemas.microsoft.com/office/powerpoint/2010/main" val="1933913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ith Illustration">
    <p:spTree>
      <p:nvGrpSpPr>
        <p:cNvPr id="1" name=""/>
        <p:cNvGrpSpPr/>
        <p:nvPr/>
      </p:nvGrpSpPr>
      <p:grpSpPr>
        <a:xfrm>
          <a:off x="0" y="0"/>
          <a:ext cx="0" cy="0"/>
          <a:chOff x="0" y="0"/>
          <a:chExt cx="0" cy="0"/>
        </a:xfrm>
      </p:grpSpPr>
      <p:sp>
        <p:nvSpPr>
          <p:cNvPr id="2" name="Title 1"/>
          <p:cNvSpPr>
            <a:spLocks noGrp="1"/>
          </p:cNvSpPr>
          <p:nvPr>
            <p:ph type="ctrTitle"/>
          </p:nvPr>
        </p:nvSpPr>
        <p:spPr>
          <a:xfrm>
            <a:off x="361949" y="1117599"/>
            <a:ext cx="6309360" cy="2557145"/>
          </a:xfrm>
        </p:spPr>
        <p:txBody>
          <a:bodyPr anchor="b" anchorCtr="0">
            <a:normAutofit/>
          </a:bodyPr>
          <a:lstStyle>
            <a:lvl1pPr>
              <a:lnSpc>
                <a:spcPct val="80000"/>
              </a:lnSpc>
              <a:defRPr sz="6000" b="0" i="0" cap="all">
                <a:solidFill>
                  <a:srgbClr val="5C3380"/>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1949" y="3720465"/>
            <a:ext cx="6309360" cy="1371600"/>
          </a:xfrm>
        </p:spPr>
        <p:txBody>
          <a:bodyPr>
            <a:normAutofit/>
          </a:bodyPr>
          <a:lstStyle>
            <a:lvl1pPr marL="0" indent="0" algn="l">
              <a:spcAft>
                <a:spcPts val="0"/>
              </a:spcAft>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3" name="TextBox 22"/>
          <p:cNvSpPr txBox="1"/>
          <p:nvPr/>
        </p:nvSpPr>
        <p:spPr>
          <a:xfrm>
            <a:off x="361949" y="6337300"/>
            <a:ext cx="1828800" cy="228600"/>
          </a:xfrm>
          <a:prstGeom prst="rect">
            <a:avLst/>
          </a:prstGeom>
          <a:noFill/>
        </p:spPr>
        <p:txBody>
          <a:bodyPr wrap="square" lIns="0" tIns="0" rIns="0" bIns="0" rtlCol="0" anchor="b" anchorCtr="0">
            <a:normAutofit/>
          </a:bodyPr>
          <a:lstStyle/>
          <a:p>
            <a:pPr algn="l"/>
            <a:r>
              <a:rPr lang="en-US" sz="800" dirty="0" smtClean="0"/>
              <a:t>© 2015 Morgan, Lewis &amp; Bockius LLP</a:t>
            </a:r>
            <a:endParaRPr lang="en-US" sz="800" dirty="0"/>
          </a:p>
        </p:txBody>
      </p:sp>
      <p:grpSp>
        <p:nvGrpSpPr>
          <p:cNvPr id="22" name="Group 7"/>
          <p:cNvGrpSpPr>
            <a:grpSpLocks noChangeAspect="1"/>
          </p:cNvGrpSpPr>
          <p:nvPr userDrawn="1"/>
        </p:nvGrpSpPr>
        <p:grpSpPr bwMode="black">
          <a:xfrm>
            <a:off x="365759" y="274319"/>
            <a:ext cx="2817388" cy="410965"/>
            <a:chOff x="838200" y="609600"/>
            <a:chExt cx="7835890" cy="1143000"/>
          </a:xfrm>
          <a:solidFill>
            <a:srgbClr val="000000"/>
          </a:solidFill>
        </p:grpSpPr>
        <p:sp>
          <p:nvSpPr>
            <p:cNvPr id="24"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CITY PANORAMA FINAL.jpg"/>
          <p:cNvPicPr>
            <a:picLocks noChangeAspect="1"/>
          </p:cNvPicPr>
          <p:nvPr userDrawn="1"/>
        </p:nvPicPr>
        <p:blipFill>
          <a:blip r:embed="rId2" cstate="print"/>
          <a:srcRect r="2494"/>
          <a:stretch>
            <a:fillRect/>
          </a:stretch>
        </p:blipFill>
        <p:spPr>
          <a:xfrm>
            <a:off x="0" y="4289914"/>
            <a:ext cx="9144000" cy="2568085"/>
          </a:xfrm>
          <a:prstGeom prst="rect">
            <a:avLst/>
          </a:prstGeom>
        </p:spPr>
      </p:pic>
    </p:spTree>
    <p:extLst>
      <p:ext uri="{BB962C8B-B14F-4D97-AF65-F5344CB8AC3E}">
        <p14:creationId xmlns:p14="http://schemas.microsoft.com/office/powerpoint/2010/main" val="19557168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438275"/>
            <a:ext cx="4040188" cy="594360"/>
          </a:xfrm>
          <a:solidFill>
            <a:schemeClr val="accent6"/>
          </a:solidFill>
        </p:spPr>
        <p:txBody>
          <a:bodyPr anchor="b"/>
          <a:lstStyle>
            <a:lvl1pPr marL="57150" indent="0">
              <a:buNone/>
              <a:tabLst/>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 </a:t>
            </a:r>
          </a:p>
        </p:txBody>
      </p:sp>
      <p:sp>
        <p:nvSpPr>
          <p:cNvPr id="4" name="Content Placeholder 3"/>
          <p:cNvSpPr>
            <a:spLocks noGrp="1"/>
          </p:cNvSpPr>
          <p:nvPr>
            <p:ph sz="half" idx="2"/>
          </p:nvPr>
        </p:nvSpPr>
        <p:spPr>
          <a:xfrm>
            <a:off x="457200" y="2143125"/>
            <a:ext cx="4040188" cy="38195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38275"/>
            <a:ext cx="4041775" cy="594360"/>
          </a:xfrm>
          <a:solidFill>
            <a:schemeClr val="accent5"/>
          </a:solidFill>
        </p:spPr>
        <p:txBody>
          <a:bodyPr anchor="b"/>
          <a:lstStyle>
            <a:lvl1pPr marL="5715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43125"/>
            <a:ext cx="4041775" cy="38195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100"/>
          <p:cNvSpPr>
            <a:spLocks noGrp="1" noChangeArrowheads="1"/>
          </p:cNvSpPr>
          <p:nvPr>
            <p:ph type="sldNum" sz="quarter" idx="10"/>
          </p:nvPr>
        </p:nvSpPr>
        <p:spPr>
          <a:ln/>
        </p:spPr>
        <p:txBody>
          <a:bodyPr/>
          <a:lstStyle>
            <a:lvl1pPr>
              <a:defRPr/>
            </a:lvl1pPr>
          </a:lstStyle>
          <a:p>
            <a:pPr>
              <a:defRPr/>
            </a:pPr>
            <a:fld id="{239FF972-6058-4859-ADE8-D70EEBA9A665}" type="slidenum">
              <a:rPr lang="en-US" smtClean="0"/>
              <a:pPr>
                <a:defRPr/>
              </a:pPr>
              <a:t>‹#›</a:t>
            </a:fld>
            <a:endParaRPr lang="en-US" dirty="0"/>
          </a:p>
        </p:txBody>
      </p:sp>
    </p:spTree>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Month 00, 0000 (if needed)</a:t>
            </a:r>
            <a:endParaRPr lang="en-US"/>
          </a:p>
        </p:txBody>
      </p:sp>
      <p:sp>
        <p:nvSpPr>
          <p:cNvPr id="4" name="Footer Placeholder 3"/>
          <p:cNvSpPr>
            <a:spLocks noGrp="1"/>
          </p:cNvSpPr>
          <p:nvPr>
            <p:ph type="ftr" sz="quarter" idx="11"/>
          </p:nvPr>
        </p:nvSpPr>
        <p:spPr/>
        <p:txBody>
          <a:bodyPr/>
          <a:lstStyle/>
          <a:p>
            <a:r>
              <a:rPr lang="en-US" smtClean="0"/>
              <a:t>Footer (if needed)</a:t>
            </a:r>
            <a:endParaRPr lang="en-US"/>
          </a:p>
        </p:txBody>
      </p:sp>
      <p:sp>
        <p:nvSpPr>
          <p:cNvPr id="5" name="Slide Number Placeholder 4"/>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Tree>
    <p:extLst>
      <p:ext uri="{BB962C8B-B14F-4D97-AF65-F5344CB8AC3E}">
        <p14:creationId xmlns:p14="http://schemas.microsoft.com/office/powerpoint/2010/main" val="27443142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Month 00, 0000 (if needed)</a:t>
            </a:r>
            <a:endParaRPr lang="en-US" dirty="0"/>
          </a:p>
        </p:txBody>
      </p:sp>
      <p:sp>
        <p:nvSpPr>
          <p:cNvPr id="4" name="Footer Placeholder 3"/>
          <p:cNvSpPr>
            <a:spLocks noGrp="1"/>
          </p:cNvSpPr>
          <p:nvPr>
            <p:ph type="ftr" sz="quarter" idx="11"/>
          </p:nvPr>
        </p:nvSpPr>
        <p:spPr/>
        <p:txBody>
          <a:bodyPr/>
          <a:lstStyle/>
          <a:p>
            <a:r>
              <a:rPr lang="en-US" smtClean="0"/>
              <a:t>Footer (if needed)</a:t>
            </a:r>
            <a:endParaRPr lang="en-US" dirty="0"/>
          </a:p>
        </p:txBody>
      </p:sp>
      <p:sp>
        <p:nvSpPr>
          <p:cNvPr id="5" name="Slide Number Placeholder 4"/>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Month 00, 0000 (if needed)</a:t>
            </a:r>
            <a:endParaRPr lang="en-US" dirty="0"/>
          </a:p>
        </p:txBody>
      </p:sp>
      <p:sp>
        <p:nvSpPr>
          <p:cNvPr id="3" name="Footer Placeholder 2"/>
          <p:cNvSpPr>
            <a:spLocks noGrp="1"/>
          </p:cNvSpPr>
          <p:nvPr>
            <p:ph type="ftr" sz="quarter" idx="11"/>
          </p:nvPr>
        </p:nvSpPr>
        <p:spPr/>
        <p:txBody>
          <a:bodyPr/>
          <a:lstStyle/>
          <a:p>
            <a:r>
              <a:rPr lang="en-US" smtClean="0"/>
              <a:t>Footer (if needed)</a:t>
            </a:r>
            <a:endParaRPr lang="en-US" dirty="0"/>
          </a:p>
        </p:txBody>
      </p:sp>
      <p:sp>
        <p:nvSpPr>
          <p:cNvPr id="4" name="Slide Number Placeholder 3"/>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Tree>
    <p:extLst>
      <p:ext uri="{BB962C8B-B14F-4D97-AF65-F5344CB8AC3E}">
        <p14:creationId xmlns:p14="http://schemas.microsoft.com/office/powerpoint/2010/main" val="30704226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274320"/>
            <a:ext cx="8412480" cy="1005840"/>
          </a:xfrm>
        </p:spPr>
        <p:txBody>
          <a:bodyPr anchor="ctr" anchorCtr="0"/>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65760" y="1389655"/>
            <a:ext cx="841248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61949" y="5623560"/>
            <a:ext cx="8412163" cy="5486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Month 00, 0000 (if needed)</a:t>
            </a:r>
            <a:endParaRPr lang="en-US"/>
          </a:p>
        </p:txBody>
      </p:sp>
      <p:sp>
        <p:nvSpPr>
          <p:cNvPr id="6" name="Footer Placeholder 5"/>
          <p:cNvSpPr>
            <a:spLocks noGrp="1"/>
          </p:cNvSpPr>
          <p:nvPr>
            <p:ph type="ftr" sz="quarter" idx="11"/>
          </p:nvPr>
        </p:nvSpPr>
        <p:spPr/>
        <p:txBody>
          <a:bodyPr/>
          <a:lstStyle/>
          <a:p>
            <a:r>
              <a:rPr lang="en-US" smtClean="0"/>
              <a:t>Footer (if needed)</a:t>
            </a:r>
            <a:endParaRPr lang="en-US"/>
          </a:p>
        </p:txBody>
      </p:sp>
      <p:sp>
        <p:nvSpPr>
          <p:cNvPr id="7" name="Slide Number Placeholder 6"/>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Tree>
    <p:extLst>
      <p:ext uri="{BB962C8B-B14F-4D97-AF65-F5344CB8AC3E}">
        <p14:creationId xmlns:p14="http://schemas.microsoft.com/office/powerpoint/2010/main" val="41200730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Month 00, 0000 (if needed)</a:t>
            </a:r>
            <a:endParaRPr lang="en-US" dirty="0"/>
          </a:p>
        </p:txBody>
      </p:sp>
      <p:sp>
        <p:nvSpPr>
          <p:cNvPr id="3" name="Footer Placeholder 2"/>
          <p:cNvSpPr>
            <a:spLocks noGrp="1"/>
          </p:cNvSpPr>
          <p:nvPr>
            <p:ph type="ftr" sz="quarter" idx="11"/>
          </p:nvPr>
        </p:nvSpPr>
        <p:spPr/>
        <p:txBody>
          <a:bodyPr/>
          <a:lstStyle/>
          <a:p>
            <a:r>
              <a:rPr lang="en-US" smtClean="0"/>
              <a:t>Footer (if needed)</a:t>
            </a:r>
            <a:endParaRPr lang="en-US" dirty="0"/>
          </a:p>
        </p:txBody>
      </p:sp>
      <p:sp>
        <p:nvSpPr>
          <p:cNvPr id="4" name="Slide Number Placeholder 3"/>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pic>
        <p:nvPicPr>
          <p:cNvPr id="5" name="Picture 4" descr="453887503-people_PPT.jpg"/>
          <p:cNvPicPr>
            <a:picLocks noChangeAspect="1"/>
          </p:cNvPicPr>
          <p:nvPr userDrawn="1"/>
        </p:nvPicPr>
        <p:blipFill>
          <a:blip r:embed="rId2" cstate="print"/>
          <a:stretch>
            <a:fillRect/>
          </a:stretch>
        </p:blipFill>
        <p:spPr>
          <a:xfrm>
            <a:off x="4655819" y="1371600"/>
            <a:ext cx="4094798" cy="4549775"/>
          </a:xfrm>
          <a:prstGeom prst="rect">
            <a:avLst/>
          </a:prstGeom>
        </p:spPr>
      </p:pic>
      <p:sp>
        <p:nvSpPr>
          <p:cNvPr id="6" name="Title 1"/>
          <p:cNvSpPr>
            <a:spLocks noGrp="1"/>
          </p:cNvSpPr>
          <p:nvPr userDrawn="1">
            <p:ph type="title"/>
          </p:nvPr>
        </p:nvSpPr>
        <p:spPr>
          <a:xfrm>
            <a:off x="365759" y="272868"/>
            <a:ext cx="8408353" cy="1005840"/>
          </a:xfrm>
        </p:spPr>
        <p:txBody>
          <a:bodyPr anchor="ctr"/>
          <a:lstStyle/>
          <a:p>
            <a:r>
              <a:rPr lang="en-US" dirty="0" smtClean="0"/>
              <a:t>Text/photo slide</a:t>
            </a:r>
            <a:endParaRPr lang="en-US" dirty="0"/>
          </a:p>
        </p:txBody>
      </p:sp>
      <p:sp>
        <p:nvSpPr>
          <p:cNvPr id="7" name="Content Placeholder 4"/>
          <p:cNvSpPr>
            <a:spLocks noGrp="1"/>
          </p:cNvSpPr>
          <p:nvPr userDrawn="1">
            <p:ph sz="half" idx="1"/>
          </p:nvPr>
        </p:nvSpPr>
        <p:spPr>
          <a:xfrm>
            <a:off x="371475" y="1381125"/>
            <a:ext cx="4114800" cy="3908426"/>
          </a:xfrm>
        </p:spPr>
        <p:txBody>
          <a:bodyPr/>
          <a:lstStyle/>
          <a:p>
            <a:pPr marL="0" indent="0">
              <a:buNone/>
            </a:pPr>
            <a:r>
              <a:rPr lang="en-US" dirty="0" smtClean="0"/>
              <a:t>Text here</a:t>
            </a:r>
          </a:p>
        </p:txBody>
      </p:sp>
      <p:sp>
        <p:nvSpPr>
          <p:cNvPr id="8" name="Slide Number Placeholder 5"/>
          <p:cNvSpPr txBox="1">
            <a:spLocks/>
          </p:cNvSpPr>
          <p:nvPr userDrawn="1"/>
        </p:nvSpPr>
        <p:spPr bwMode="gray">
          <a:xfrm>
            <a:off x="8410575" y="6309360"/>
            <a:ext cx="363537" cy="365760"/>
          </a:xfrm>
          <a:prstGeom prst="rect">
            <a:avLst/>
          </a:prstGeom>
        </p:spPr>
        <p:txBody>
          <a:bodyPr vert="horz" lIns="0" tIns="0" rIns="0" bIns="18288"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71B841D-94A6-4F95-A1D5-4A2F3AE92889}" type="slidenum">
              <a:rPr kumimoji="0" lang="en-US" sz="1200" b="1"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1" i="0" u="none" strike="noStrike" kern="1200" cap="none" spc="0" normalizeH="0" baseline="0" noProof="0">
              <a:ln>
                <a:noFill/>
              </a:ln>
              <a:solidFill>
                <a:schemeClr val="bg1"/>
              </a:solidFill>
              <a:effectLst/>
              <a:uLnTx/>
              <a:uFillTx/>
              <a:latin typeface="Arial" charset="0"/>
              <a:ea typeface="+mn-ea"/>
              <a:cs typeface="Arial" charset="0"/>
            </a:endParaRPr>
          </a:p>
        </p:txBody>
      </p:sp>
    </p:spTree>
    <p:extLst>
      <p:ext uri="{BB962C8B-B14F-4D97-AF65-F5344CB8AC3E}">
        <p14:creationId xmlns:p14="http://schemas.microsoft.com/office/powerpoint/2010/main" val="307042265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p with 29 offices">
    <p:spTree>
      <p:nvGrpSpPr>
        <p:cNvPr id="1" name=""/>
        <p:cNvGrpSpPr/>
        <p:nvPr/>
      </p:nvGrpSpPr>
      <p:grpSpPr>
        <a:xfrm>
          <a:off x="0" y="0"/>
          <a:ext cx="0" cy="0"/>
          <a:chOff x="0" y="0"/>
          <a:chExt cx="0" cy="0"/>
        </a:xfrm>
      </p:grpSpPr>
      <p:pic>
        <p:nvPicPr>
          <p:cNvPr id="22" name="Picture 21" descr="96017887_MAP_29.png"/>
          <p:cNvPicPr>
            <a:picLocks noChangeAspect="1"/>
          </p:cNvPicPr>
          <p:nvPr userDrawn="1"/>
        </p:nvPicPr>
        <p:blipFill>
          <a:blip r:embed="rId2" cstate="print"/>
          <a:stretch>
            <a:fillRect/>
          </a:stretch>
        </p:blipFill>
        <p:spPr>
          <a:xfrm>
            <a:off x="525903" y="2130210"/>
            <a:ext cx="8092193" cy="4727790"/>
          </a:xfrm>
          <a:prstGeom prst="rect">
            <a:avLst/>
          </a:prstGeom>
        </p:spPr>
      </p:pic>
      <p:sp>
        <p:nvSpPr>
          <p:cNvPr id="25" name="TextBox 24"/>
          <p:cNvSpPr txBox="1"/>
          <p:nvPr userDrawn="1"/>
        </p:nvSpPr>
        <p:spPr>
          <a:xfrm>
            <a:off x="371476" y="345136"/>
            <a:ext cx="3987874" cy="1669688"/>
          </a:xfrm>
          <a:prstGeom prst="rect">
            <a:avLst/>
          </a:prstGeom>
          <a:noFill/>
        </p:spPr>
        <p:txBody>
          <a:bodyPr wrap="square" lIns="0" tIns="0" rIns="0" bIns="0" numCol="3" rtlCol="0">
            <a:spAutoFit/>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US" sz="1300" b="1" i="0" kern="1200" cap="none" dirty="0" smtClean="0">
                <a:solidFill>
                  <a:srgbClr val="7030A0"/>
                </a:solidFill>
                <a:latin typeface="+mn-lt"/>
                <a:ea typeface="+mn-ea"/>
                <a:cs typeface="Arial" charset="0"/>
              </a:rPr>
              <a:t>ASIA</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err="1" smtClean="0">
                <a:latin typeface="+mn-lt"/>
              </a:rPr>
              <a:t>Almaty</a:t>
            </a:r>
            <a:endParaRPr lang="en-US" sz="1300" b="0" i="0" cap="none" dirty="0" smtClean="0">
              <a:latin typeface="+mn-lt"/>
            </a:endParaRP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Astana</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Beijing</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Singapore</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Tokyo</a:t>
            </a:r>
            <a:endParaRPr lang="en-US" sz="1300" b="1" i="0" kern="1200" cap="none"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300"/>
              </a:spcAft>
              <a:buClrTx/>
              <a:buSzTx/>
              <a:buFontTx/>
              <a:buNone/>
              <a:tabLst/>
              <a:defRPr/>
            </a:pPr>
            <a:endParaRPr lang="en-US" sz="1300" b="1" i="0" kern="1200" cap="none" dirty="0" smtClean="0">
              <a:solidFill>
                <a:schemeClr val="tx1"/>
              </a:solidFill>
              <a:latin typeface="+mn-lt"/>
              <a:ea typeface="+mn-ea"/>
              <a:cs typeface="Arial" charset="0"/>
            </a:endParaRP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1" i="0" kern="1200" cap="none" dirty="0" smtClean="0">
                <a:solidFill>
                  <a:srgbClr val="7030A0"/>
                </a:solidFill>
                <a:latin typeface="+mn-lt"/>
                <a:ea typeface="+mn-ea"/>
                <a:cs typeface="Arial" charset="0"/>
              </a:rPr>
              <a:t>EUROPE</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Brussels</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Frankfurt </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London </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Moscow</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Paris</a:t>
            </a:r>
          </a:p>
          <a:p>
            <a:pPr marL="0" marR="0" indent="0" algn="l" defTabSz="914400" rtl="0" eaLnBrk="1" fontAlgn="auto" latinLnBrk="0" hangingPunct="1">
              <a:lnSpc>
                <a:spcPct val="100000"/>
              </a:lnSpc>
              <a:spcBef>
                <a:spcPts val="0"/>
              </a:spcBef>
              <a:spcAft>
                <a:spcPts val="300"/>
              </a:spcAft>
              <a:buClrTx/>
              <a:buSzTx/>
              <a:buFontTx/>
              <a:buNone/>
              <a:tabLst/>
              <a:defRPr/>
            </a:pPr>
            <a:endParaRPr lang="en-US" sz="1300" b="0" i="0" cap="none" dirty="0" smtClean="0">
              <a:latin typeface="+mn-lt"/>
            </a:endParaRP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1" i="0" kern="1200" cap="none" dirty="0" smtClean="0">
                <a:solidFill>
                  <a:srgbClr val="7030A0"/>
                </a:solidFill>
                <a:latin typeface="+mn-lt"/>
                <a:ea typeface="+mn-ea"/>
                <a:cs typeface="Arial" charset="0"/>
              </a:rPr>
              <a:t>MIDDLE EAST</a:t>
            </a:r>
            <a:endParaRPr lang="en-US" sz="1300" b="0" i="0" cap="none" dirty="0" smtClean="0">
              <a:solidFill>
                <a:srgbClr val="7030A0"/>
              </a:solidFill>
              <a:latin typeface="+mn-lt"/>
            </a:endParaRP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Dubai</a:t>
            </a:r>
          </a:p>
        </p:txBody>
      </p:sp>
      <p:sp>
        <p:nvSpPr>
          <p:cNvPr id="41" name="TextBox 40"/>
          <p:cNvSpPr txBox="1"/>
          <p:nvPr userDrawn="1"/>
        </p:nvSpPr>
        <p:spPr>
          <a:xfrm>
            <a:off x="4571329" y="345136"/>
            <a:ext cx="2212238" cy="200055"/>
          </a:xfrm>
          <a:prstGeom prst="rect">
            <a:avLst/>
          </a:prstGeom>
          <a:noFill/>
        </p:spPr>
        <p:txBody>
          <a:bodyPr wrap="square" lIns="0" tIns="0" rIns="0" bIns="0" numCol="1" rtlCol="0">
            <a:spAutoFit/>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US" sz="1300" b="1" i="0" kern="1200" cap="none" dirty="0" smtClean="0">
                <a:solidFill>
                  <a:srgbClr val="7030A0"/>
                </a:solidFill>
                <a:latin typeface="+mn-lt"/>
                <a:ea typeface="+mn-ea"/>
                <a:cs typeface="Arial" charset="0"/>
              </a:rPr>
              <a:t>NORTH AMERICA</a:t>
            </a:r>
            <a:endParaRPr lang="en-US" sz="1300" b="0" i="0" cap="none" dirty="0">
              <a:solidFill>
                <a:srgbClr val="7030A0"/>
              </a:solidFill>
              <a:latin typeface="+mn-lt"/>
            </a:endParaRPr>
          </a:p>
        </p:txBody>
      </p:sp>
      <p:sp>
        <p:nvSpPr>
          <p:cNvPr id="42" name="TextBox 41"/>
          <p:cNvSpPr txBox="1"/>
          <p:nvPr userDrawn="1"/>
        </p:nvSpPr>
        <p:spPr>
          <a:xfrm>
            <a:off x="4576974" y="600328"/>
            <a:ext cx="4396905" cy="1431161"/>
          </a:xfrm>
          <a:prstGeom prst="rect">
            <a:avLst/>
          </a:prstGeom>
          <a:noFill/>
        </p:spPr>
        <p:txBody>
          <a:bodyPr wrap="square" lIns="0" tIns="0" rIns="0" bIns="0" numCol="3" rtlCol="0">
            <a:spAutoFit/>
          </a:bodyPr>
          <a:lstStyle/>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Boston</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Chicago</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Dallas</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kern="1200" cap="none" dirty="0" smtClean="0">
                <a:solidFill>
                  <a:schemeClr val="tx1"/>
                </a:solidFill>
                <a:latin typeface="+mn-lt"/>
                <a:ea typeface="+mn-ea"/>
                <a:cs typeface="Arial" charset="0"/>
              </a:rPr>
              <a:t>Harrisburg</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Hartford</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Houston</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Los Angeles</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Miami</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New York</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Orange County</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Philadelphia</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Pittsburgh</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Princeton</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San Francisco</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Santa Monica</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Silicon Valley</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Washington, DC</a:t>
            </a:r>
          </a:p>
          <a:p>
            <a:pPr marL="0" marR="0" indent="0" algn="l" defTabSz="914400" rtl="0" eaLnBrk="1" fontAlgn="auto" latinLnBrk="0" hangingPunct="1">
              <a:lnSpc>
                <a:spcPct val="100000"/>
              </a:lnSpc>
              <a:spcBef>
                <a:spcPts val="0"/>
              </a:spcBef>
              <a:spcAft>
                <a:spcPts val="300"/>
              </a:spcAft>
              <a:buClrTx/>
              <a:buSzTx/>
              <a:buFontTx/>
              <a:buNone/>
              <a:tabLst/>
              <a:defRPr/>
            </a:pPr>
            <a:r>
              <a:rPr lang="en-US" sz="1300" b="0" i="0" cap="none" dirty="0" smtClean="0">
                <a:latin typeface="+mn-lt"/>
              </a:rPr>
              <a:t>Wilmington</a:t>
            </a:r>
            <a:endParaRPr lang="en-US" sz="1300" b="0" i="0" cap="none" dirty="0">
              <a:latin typeface="+mn-lt"/>
            </a:endParaRPr>
          </a:p>
        </p:txBody>
      </p:sp>
    </p:spTree>
    <p:extLst>
      <p:ext uri="{BB962C8B-B14F-4D97-AF65-F5344CB8AC3E}">
        <p14:creationId xmlns:p14="http://schemas.microsoft.com/office/powerpoint/2010/main" val="394102248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Firm General 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Month 00, 0000 (if needed)</a:t>
            </a:r>
            <a:endParaRPr lang="en-US" dirty="0"/>
          </a:p>
        </p:txBody>
      </p:sp>
      <p:sp>
        <p:nvSpPr>
          <p:cNvPr id="4" name="Footer Placeholder 3"/>
          <p:cNvSpPr>
            <a:spLocks noGrp="1"/>
          </p:cNvSpPr>
          <p:nvPr>
            <p:ph type="ftr" sz="quarter" idx="11"/>
          </p:nvPr>
        </p:nvSpPr>
        <p:spPr/>
        <p:txBody>
          <a:bodyPr/>
          <a:lstStyle/>
          <a:p>
            <a:r>
              <a:rPr lang="en-US" smtClean="0"/>
              <a:t>Footer (if needed)</a:t>
            </a:r>
            <a:endParaRPr lang="en-US" dirty="0"/>
          </a:p>
        </p:txBody>
      </p:sp>
      <p:sp>
        <p:nvSpPr>
          <p:cNvPr id="5" name="Slide Number Placeholder 4"/>
          <p:cNvSpPr>
            <a:spLocks noGrp="1"/>
          </p:cNvSpPr>
          <p:nvPr>
            <p:ph type="sldNum" sz="quarter" idx="12"/>
          </p:nvPr>
        </p:nvSpPr>
        <p:spPr/>
        <p:txBody>
          <a:bodyPr/>
          <a:lstStyle/>
          <a:p>
            <a:fld id="{C71B841D-94A6-4F95-A1D5-4A2F3AE92889}" type="slidenum">
              <a:rPr lang="en-US" smtClean="0"/>
              <a:pPr/>
              <a:t>‹#›</a:t>
            </a:fld>
            <a:endParaRPr lang="en-US" dirty="0"/>
          </a:p>
        </p:txBody>
      </p:sp>
      <p:sp>
        <p:nvSpPr>
          <p:cNvPr id="7" name="Text Box 121"/>
          <p:cNvSpPr txBox="1">
            <a:spLocks noChangeArrowheads="1"/>
          </p:cNvSpPr>
          <p:nvPr userDrawn="1"/>
        </p:nvSpPr>
        <p:spPr bwMode="auto">
          <a:xfrm>
            <a:off x="457200" y="6424613"/>
            <a:ext cx="184150" cy="215900"/>
          </a:xfrm>
          <a:prstGeom prst="rect">
            <a:avLst/>
          </a:prstGeom>
          <a:noFill/>
          <a:ln w="9525" algn="ctr">
            <a:noFill/>
            <a:miter lim="800000"/>
            <a:headEnd/>
            <a:tailEnd/>
          </a:ln>
          <a:effectLst/>
        </p:spPr>
        <p:txBody>
          <a:bodyPr wrap="none">
            <a:spAutoFit/>
          </a:bodyPr>
          <a:lstStyle/>
          <a:p>
            <a:pPr>
              <a:defRPr/>
            </a:pPr>
            <a:endParaRPr lang="en-US" sz="800" dirty="0">
              <a:solidFill>
                <a:schemeClr val="tx1">
                  <a:lumMod val="65000"/>
                  <a:lumOff val="35000"/>
                </a:schemeClr>
              </a:solidFill>
              <a:cs typeface="+mn-cs"/>
            </a:endParaRPr>
          </a:p>
        </p:txBody>
      </p:sp>
      <p:sp>
        <p:nvSpPr>
          <p:cNvPr id="8" name="TextBox 7"/>
          <p:cNvSpPr txBox="1"/>
          <p:nvPr userDrawn="1"/>
        </p:nvSpPr>
        <p:spPr>
          <a:xfrm>
            <a:off x="371475" y="4261656"/>
            <a:ext cx="8331673" cy="1500332"/>
          </a:xfrm>
          <a:prstGeom prst="rect">
            <a:avLst/>
          </a:prstGeom>
          <a:noFill/>
        </p:spPr>
        <p:txBody>
          <a:bodyPr wrap="square" lIns="0" tIns="0" rIns="0" bIns="0" rtlCol="0" anchor="b" anchorCtr="0">
            <a:normAutofit/>
          </a:bodyPr>
          <a:lstStyle/>
          <a:p>
            <a:r>
              <a:rPr lang="en-US" sz="900" dirty="0" smtClean="0">
                <a:solidFill>
                  <a:schemeClr val="accent2"/>
                </a:solidFill>
                <a:latin typeface="+mn-lt"/>
              </a:rPr>
              <a:t>This material is provided as a general informational service to clients and friends of Morgan, Lewis &amp; Bockius LLP. It does not constitute, and should not be construed as, legal advice on any specific matter, nor does it create an attorney-client relationship. You should not act or refrain from acting on the basis of this information. This material may be considered Attorney Advertising in some states. Any prior results discussed in the material do not guarantee similar outcomes. Links provided from outside sources are subject to expiration or change.</a:t>
            </a:r>
            <a:br>
              <a:rPr lang="en-US" sz="900" dirty="0" smtClean="0">
                <a:solidFill>
                  <a:schemeClr val="accent2"/>
                </a:solidFill>
                <a:latin typeface="+mn-lt"/>
              </a:rPr>
            </a:br>
            <a:endParaRPr lang="en-US" sz="900" dirty="0" smtClean="0">
              <a:solidFill>
                <a:schemeClr val="accent2"/>
              </a:solidFill>
              <a:latin typeface="+mn-lt"/>
            </a:endParaRPr>
          </a:p>
          <a:p>
            <a:r>
              <a:rPr lang="en-US" sz="900" dirty="0" smtClean="0">
                <a:solidFill>
                  <a:schemeClr val="accent2"/>
                </a:solidFill>
                <a:latin typeface="+mn-lt"/>
              </a:rPr>
              <a:t>© 2015 Morgan, Lewis &amp; Bockius LLP. All Rights Reserved.</a:t>
            </a:r>
            <a:endParaRPr lang="en-US" sz="900" dirty="0">
              <a:solidFill>
                <a:schemeClr val="accent2"/>
              </a:solidFill>
              <a:latin typeface="+mn-lt"/>
            </a:endParaRPr>
          </a:p>
        </p:txBody>
      </p:sp>
      <p:sp>
        <p:nvSpPr>
          <p:cNvPr id="9" name="TextBox 8"/>
          <p:cNvSpPr txBox="1"/>
          <p:nvPr userDrawn="1"/>
        </p:nvSpPr>
        <p:spPr>
          <a:xfrm>
            <a:off x="361950" y="1381125"/>
            <a:ext cx="4210050" cy="3876674"/>
          </a:xfrm>
          <a:prstGeom prst="rect">
            <a:avLst/>
          </a:prstGeom>
          <a:noFill/>
        </p:spPr>
        <p:txBody>
          <a:bodyPr wrap="square" lIns="0" tIns="0" rIns="0" bIns="0" rtlCol="0">
            <a:norm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9600" b="0" i="0" u="none" strike="noStrike" kern="1200" cap="all" spc="0" normalizeH="0" baseline="0" noProof="0" dirty="0" smtClean="0">
                <a:ln>
                  <a:noFill/>
                </a:ln>
                <a:solidFill>
                  <a:prstClr val="black"/>
                </a:solidFill>
                <a:effectLst/>
                <a:uLnTx/>
                <a:uFillTx/>
                <a:latin typeface="+mj-lt"/>
                <a:ea typeface="+mj-ea"/>
                <a:cs typeface="+mj-cs"/>
              </a:rPr>
              <a:t>Thank you</a:t>
            </a:r>
            <a:endParaRPr lang="en-US" sz="9600" b="0" i="0" cap="all" dirty="0">
              <a:latin typeface="+mj-lt"/>
            </a:endParaRPr>
          </a:p>
        </p:txBody>
      </p:sp>
    </p:spTree>
    <p:extLst>
      <p:ext uri="{BB962C8B-B14F-4D97-AF65-F5344CB8AC3E}">
        <p14:creationId xmlns:p14="http://schemas.microsoft.com/office/powerpoint/2010/main" val="6440220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ndon Office 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Month 00, 0000 (if needed)</a:t>
            </a:r>
            <a:endParaRPr lang="en-US" dirty="0"/>
          </a:p>
        </p:txBody>
      </p:sp>
      <p:sp>
        <p:nvSpPr>
          <p:cNvPr id="4" name="Footer Placeholder 3"/>
          <p:cNvSpPr>
            <a:spLocks noGrp="1"/>
          </p:cNvSpPr>
          <p:nvPr>
            <p:ph type="ftr" sz="quarter" idx="11"/>
          </p:nvPr>
        </p:nvSpPr>
        <p:spPr/>
        <p:txBody>
          <a:bodyPr/>
          <a:lstStyle/>
          <a:p>
            <a:r>
              <a:rPr lang="en-US" smtClean="0"/>
              <a:t>Footer (if needed)</a:t>
            </a:r>
            <a:endParaRPr lang="en-US" dirty="0"/>
          </a:p>
        </p:txBody>
      </p:sp>
      <p:sp>
        <p:nvSpPr>
          <p:cNvPr id="5" name="Slide Number Placeholder 4"/>
          <p:cNvSpPr>
            <a:spLocks noGrp="1"/>
          </p:cNvSpPr>
          <p:nvPr>
            <p:ph type="sldNum" sz="quarter" idx="12"/>
          </p:nvPr>
        </p:nvSpPr>
        <p:spPr/>
        <p:txBody>
          <a:bodyPr/>
          <a:lstStyle/>
          <a:p>
            <a:fld id="{C71B841D-94A6-4F95-A1D5-4A2F3AE92889}" type="slidenum">
              <a:rPr lang="en-US" smtClean="0"/>
              <a:pPr/>
              <a:t>‹#›</a:t>
            </a:fld>
            <a:endParaRPr lang="en-US" dirty="0"/>
          </a:p>
        </p:txBody>
      </p:sp>
      <p:sp>
        <p:nvSpPr>
          <p:cNvPr id="6" name="TextBox 5"/>
          <p:cNvSpPr txBox="1"/>
          <p:nvPr/>
        </p:nvSpPr>
        <p:spPr>
          <a:xfrm>
            <a:off x="371475" y="3752850"/>
            <a:ext cx="8412480" cy="2028825"/>
          </a:xfrm>
          <a:prstGeom prst="rect">
            <a:avLst/>
          </a:prstGeom>
          <a:noFill/>
        </p:spPr>
        <p:txBody>
          <a:bodyPr wrap="square" lIns="0" tIns="0" rIns="0" bIns="0" rtlCol="0" anchor="b" anchorCtr="0">
            <a:normAutofit/>
          </a:bodyPr>
          <a:lstStyle/>
          <a:p>
            <a:r>
              <a:rPr lang="en-US" sz="900" dirty="0" smtClean="0">
                <a:solidFill>
                  <a:schemeClr val="accent2"/>
                </a:solidFill>
                <a:latin typeface="+mn-lt"/>
              </a:rPr>
              <a:t>This communication is provided as </a:t>
            </a:r>
            <a:r>
              <a:rPr lang="en-US" sz="900" dirty="0" err="1" smtClean="0">
                <a:solidFill>
                  <a:schemeClr val="accent2"/>
                </a:solidFill>
                <a:latin typeface="+mn-lt"/>
              </a:rPr>
              <a:t>as</a:t>
            </a:r>
            <a:r>
              <a:rPr lang="en-US" sz="900" dirty="0" smtClean="0">
                <a:solidFill>
                  <a:schemeClr val="accent2"/>
                </a:solidFill>
                <a:latin typeface="+mn-lt"/>
              </a:rPr>
              <a:t> general information to clients and friends of Morgan, Lewis &amp; Bockius LLP and Morgan, Lewis &amp; Bockius UK LLP. It should not be construed as, and does not constitute, legal advice on any specific matter, nor does this message create an attorney-client relationship. These materials may be considered advertising in some jurisdictions. Please note that prior results discussed in the material do not guarantee similar outcomes. The photos in this material are dramatizations.</a:t>
            </a:r>
            <a:r>
              <a:rPr lang="en-US" sz="900" baseline="0" dirty="0" smtClean="0">
                <a:solidFill>
                  <a:schemeClr val="accent2"/>
                </a:solidFill>
                <a:latin typeface="+mn-lt"/>
              </a:rPr>
              <a:t> </a:t>
            </a:r>
            <a:r>
              <a:rPr lang="en-US" sz="900" dirty="0" smtClean="0">
                <a:solidFill>
                  <a:schemeClr val="accent2"/>
                </a:solidFill>
                <a:latin typeface="+mn-lt"/>
              </a:rPr>
              <a:t>Morgan, Lewis &amp; Bockius UK LLP is a limited liability partnership registered in England and Wales under number </a:t>
            </a:r>
            <a:r>
              <a:rPr lang="en-US" sz="900" dirty="0" err="1" smtClean="0">
                <a:solidFill>
                  <a:schemeClr val="accent2"/>
                </a:solidFill>
                <a:latin typeface="+mn-lt"/>
              </a:rPr>
              <a:t>OC378797</a:t>
            </a:r>
            <a:r>
              <a:rPr lang="en-US" sz="900" dirty="0" smtClean="0">
                <a:solidFill>
                  <a:schemeClr val="accent2"/>
                </a:solidFill>
                <a:latin typeface="+mn-lt"/>
              </a:rPr>
              <a:t> and is a law firm </a:t>
            </a:r>
            <a:r>
              <a:rPr lang="en-US" sz="900" dirty="0" err="1" smtClean="0">
                <a:solidFill>
                  <a:schemeClr val="accent2"/>
                </a:solidFill>
                <a:latin typeface="+mn-lt"/>
              </a:rPr>
              <a:t>authorised</a:t>
            </a:r>
            <a:r>
              <a:rPr lang="en-US" sz="900" dirty="0" smtClean="0">
                <a:solidFill>
                  <a:schemeClr val="accent2"/>
                </a:solidFill>
                <a:latin typeface="+mn-lt"/>
              </a:rPr>
              <a:t> and regulated by the Solicitors Regulation Authority. The SRA </a:t>
            </a:r>
            <a:r>
              <a:rPr lang="en-US" sz="900" dirty="0" err="1" smtClean="0">
                <a:solidFill>
                  <a:schemeClr val="accent2"/>
                </a:solidFill>
                <a:latin typeface="+mn-lt"/>
              </a:rPr>
              <a:t>authorisation</a:t>
            </a:r>
            <a:r>
              <a:rPr lang="en-US" sz="900" dirty="0" smtClean="0">
                <a:solidFill>
                  <a:schemeClr val="accent2"/>
                </a:solidFill>
                <a:latin typeface="+mn-lt"/>
              </a:rPr>
              <a:t> number is 615176.</a:t>
            </a:r>
            <a:br>
              <a:rPr lang="en-US" sz="900" dirty="0" smtClean="0">
                <a:solidFill>
                  <a:schemeClr val="accent2"/>
                </a:solidFill>
                <a:latin typeface="+mn-lt"/>
              </a:rPr>
            </a:br>
            <a:endParaRPr lang="en-US" sz="900" dirty="0" smtClean="0">
              <a:solidFill>
                <a:schemeClr val="accent2"/>
              </a:solidFill>
              <a:latin typeface="+mn-lt"/>
            </a:endParaRPr>
          </a:p>
          <a:p>
            <a:r>
              <a:rPr lang="en-US" sz="900" dirty="0" smtClean="0">
                <a:solidFill>
                  <a:schemeClr val="accent2"/>
                </a:solidFill>
                <a:latin typeface="+mn-lt"/>
              </a:rPr>
              <a:t>© 2015 Morgan, Lewis &amp; Bockius UK LLP. All Rights Reserved</a:t>
            </a:r>
            <a:r>
              <a:rPr lang="en-US" sz="1200" dirty="0" smtClean="0">
                <a:solidFill>
                  <a:schemeClr val="accent2"/>
                </a:solidFill>
              </a:rPr>
              <a:t>.</a:t>
            </a:r>
            <a:endParaRPr lang="en-US" sz="1200" dirty="0">
              <a:solidFill>
                <a:schemeClr val="accent2"/>
              </a:solidFill>
            </a:endParaRPr>
          </a:p>
        </p:txBody>
      </p:sp>
      <p:sp>
        <p:nvSpPr>
          <p:cNvPr id="10" name="Text Box 121"/>
          <p:cNvSpPr txBox="1">
            <a:spLocks noChangeArrowheads="1"/>
          </p:cNvSpPr>
          <p:nvPr/>
        </p:nvSpPr>
        <p:spPr bwMode="auto">
          <a:xfrm>
            <a:off x="457200" y="6424613"/>
            <a:ext cx="184150" cy="215900"/>
          </a:xfrm>
          <a:prstGeom prst="rect">
            <a:avLst/>
          </a:prstGeom>
          <a:noFill/>
          <a:ln w="9525" algn="ctr">
            <a:noFill/>
            <a:miter lim="800000"/>
            <a:headEnd/>
            <a:tailEnd/>
          </a:ln>
          <a:effectLst/>
        </p:spPr>
        <p:txBody>
          <a:bodyPr wrap="none">
            <a:spAutoFit/>
          </a:bodyPr>
          <a:lstStyle/>
          <a:p>
            <a:pPr>
              <a:defRPr/>
            </a:pPr>
            <a:endParaRPr lang="en-US" sz="800" dirty="0">
              <a:solidFill>
                <a:schemeClr val="tx1">
                  <a:lumMod val="65000"/>
                  <a:lumOff val="35000"/>
                </a:schemeClr>
              </a:solidFill>
              <a:cs typeface="+mn-cs"/>
            </a:endParaRPr>
          </a:p>
        </p:txBody>
      </p:sp>
      <p:sp>
        <p:nvSpPr>
          <p:cNvPr id="7" name="Text Box 121"/>
          <p:cNvSpPr txBox="1">
            <a:spLocks noChangeArrowheads="1"/>
          </p:cNvSpPr>
          <p:nvPr userDrawn="1"/>
        </p:nvSpPr>
        <p:spPr bwMode="auto">
          <a:xfrm>
            <a:off x="457200" y="6424613"/>
            <a:ext cx="184150" cy="215900"/>
          </a:xfrm>
          <a:prstGeom prst="rect">
            <a:avLst/>
          </a:prstGeom>
          <a:noFill/>
          <a:ln w="9525" algn="ctr">
            <a:noFill/>
            <a:miter lim="800000"/>
            <a:headEnd/>
            <a:tailEnd/>
          </a:ln>
          <a:effectLst/>
        </p:spPr>
        <p:txBody>
          <a:bodyPr wrap="none">
            <a:spAutoFit/>
          </a:bodyPr>
          <a:lstStyle/>
          <a:p>
            <a:pPr>
              <a:defRPr/>
            </a:pPr>
            <a:endParaRPr lang="en-US" sz="800" dirty="0">
              <a:solidFill>
                <a:schemeClr val="tx1">
                  <a:lumMod val="65000"/>
                  <a:lumOff val="35000"/>
                </a:schemeClr>
              </a:solidFill>
              <a:cs typeface="+mn-cs"/>
            </a:endParaRPr>
          </a:p>
        </p:txBody>
      </p:sp>
      <p:sp>
        <p:nvSpPr>
          <p:cNvPr id="8" name="TextBox 7"/>
          <p:cNvSpPr txBox="1"/>
          <p:nvPr userDrawn="1"/>
        </p:nvSpPr>
        <p:spPr>
          <a:xfrm>
            <a:off x="361950" y="1381125"/>
            <a:ext cx="4210050" cy="3876674"/>
          </a:xfrm>
          <a:prstGeom prst="rect">
            <a:avLst/>
          </a:prstGeom>
          <a:noFill/>
        </p:spPr>
        <p:txBody>
          <a:bodyPr wrap="square" lIns="0" tIns="0" rIns="0" bIns="0" rtlCol="0">
            <a:norm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9600" b="0" i="0" u="none" strike="noStrike" kern="1200" cap="all" spc="0" normalizeH="0" baseline="0" noProof="0" dirty="0" smtClean="0">
                <a:ln>
                  <a:noFill/>
                </a:ln>
                <a:solidFill>
                  <a:prstClr val="black"/>
                </a:solidFill>
                <a:effectLst/>
                <a:uLnTx/>
                <a:uFillTx/>
                <a:latin typeface="+mj-lt"/>
                <a:ea typeface="+mj-ea"/>
                <a:cs typeface="+mj-cs"/>
              </a:rPr>
              <a:t>Thank you</a:t>
            </a:r>
            <a:endParaRPr lang="en-US" sz="9600" b="0" i="0" cap="all" dirty="0">
              <a:latin typeface="+mj-lt"/>
            </a:endParaRPr>
          </a:p>
        </p:txBody>
      </p:sp>
    </p:spTree>
    <p:extLst>
      <p:ext uri="{BB962C8B-B14F-4D97-AF65-F5344CB8AC3E}">
        <p14:creationId xmlns:p14="http://schemas.microsoft.com/office/powerpoint/2010/main" val="64402200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oscow Disclaimer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Month 00, 0000 (if needed)</a:t>
            </a:r>
            <a:endParaRPr lang="en-US" dirty="0"/>
          </a:p>
        </p:txBody>
      </p:sp>
      <p:sp>
        <p:nvSpPr>
          <p:cNvPr id="4" name="Footer Placeholder 3"/>
          <p:cNvSpPr>
            <a:spLocks noGrp="1"/>
          </p:cNvSpPr>
          <p:nvPr>
            <p:ph type="ftr" sz="quarter" idx="11"/>
          </p:nvPr>
        </p:nvSpPr>
        <p:spPr/>
        <p:txBody>
          <a:bodyPr/>
          <a:lstStyle/>
          <a:p>
            <a:r>
              <a:rPr lang="en-US" smtClean="0"/>
              <a:t>Footer (if needed)</a:t>
            </a:r>
            <a:endParaRPr lang="en-US" dirty="0"/>
          </a:p>
        </p:txBody>
      </p:sp>
      <p:sp>
        <p:nvSpPr>
          <p:cNvPr id="5" name="Slide Number Placeholder 4"/>
          <p:cNvSpPr>
            <a:spLocks noGrp="1"/>
          </p:cNvSpPr>
          <p:nvPr>
            <p:ph type="sldNum" sz="quarter" idx="12"/>
          </p:nvPr>
        </p:nvSpPr>
        <p:spPr/>
        <p:txBody>
          <a:bodyPr/>
          <a:lstStyle/>
          <a:p>
            <a:fld id="{C71B841D-94A6-4F95-A1D5-4A2F3AE92889}" type="slidenum">
              <a:rPr lang="en-US" smtClean="0"/>
              <a:pPr/>
              <a:t>‹#›</a:t>
            </a:fld>
            <a:endParaRPr lang="en-US" dirty="0"/>
          </a:p>
        </p:txBody>
      </p:sp>
      <p:sp>
        <p:nvSpPr>
          <p:cNvPr id="7" name="Text Box 121"/>
          <p:cNvSpPr txBox="1">
            <a:spLocks noChangeArrowheads="1"/>
          </p:cNvSpPr>
          <p:nvPr userDrawn="1"/>
        </p:nvSpPr>
        <p:spPr bwMode="auto">
          <a:xfrm>
            <a:off x="457200" y="6424613"/>
            <a:ext cx="184150" cy="215900"/>
          </a:xfrm>
          <a:prstGeom prst="rect">
            <a:avLst/>
          </a:prstGeom>
          <a:noFill/>
          <a:ln w="9525" algn="ctr">
            <a:noFill/>
            <a:miter lim="800000"/>
            <a:headEnd/>
            <a:tailEnd/>
          </a:ln>
          <a:effectLst/>
        </p:spPr>
        <p:txBody>
          <a:bodyPr wrap="none">
            <a:spAutoFit/>
          </a:bodyPr>
          <a:lstStyle/>
          <a:p>
            <a:pPr>
              <a:defRPr/>
            </a:pPr>
            <a:endParaRPr lang="en-US" sz="800" dirty="0">
              <a:solidFill>
                <a:schemeClr val="tx1">
                  <a:lumMod val="65000"/>
                  <a:lumOff val="35000"/>
                </a:schemeClr>
              </a:solidFill>
              <a:cs typeface="+mn-cs"/>
            </a:endParaRPr>
          </a:p>
        </p:txBody>
      </p:sp>
      <p:sp>
        <p:nvSpPr>
          <p:cNvPr id="8" name="TextBox 7"/>
          <p:cNvSpPr txBox="1"/>
          <p:nvPr userDrawn="1"/>
        </p:nvSpPr>
        <p:spPr>
          <a:xfrm>
            <a:off x="371475" y="4261656"/>
            <a:ext cx="8331673" cy="1500332"/>
          </a:xfrm>
          <a:prstGeom prst="rect">
            <a:avLst/>
          </a:prstGeom>
          <a:noFill/>
        </p:spPr>
        <p:txBody>
          <a:bodyPr wrap="square" lIns="0" tIns="0" rIns="0" bIns="0" rtlCol="0" anchor="b" anchorCtr="0">
            <a:normAutofit/>
          </a:bodyPr>
          <a:lstStyle/>
          <a:p>
            <a:r>
              <a:rPr lang="en-US" sz="900" dirty="0" smtClean="0">
                <a:solidFill>
                  <a:schemeClr val="accent2"/>
                </a:solidFill>
                <a:latin typeface="+mn-lt"/>
              </a:rPr>
              <a:t>This material is provided as general information to clients and friends of Morgan, Lewis &amp; Bockius LLP. It does not constitute, and should not be construed as, legal advice on any specific matter, nor does it create an attorney-client relationship. You should not act or refrain from acting on the basis of this information. This material may be considered Attorney Advertising in some states. Any prior results discussed in the material do not guarantee similar outcomes. Links provided from outside sources are subject to expiration or change.</a:t>
            </a:r>
            <a:br>
              <a:rPr lang="en-US" sz="900" dirty="0" smtClean="0">
                <a:solidFill>
                  <a:schemeClr val="accent2"/>
                </a:solidFill>
                <a:latin typeface="+mn-lt"/>
              </a:rPr>
            </a:br>
            <a:endParaRPr lang="en-US" sz="900" dirty="0" smtClean="0">
              <a:solidFill>
                <a:schemeClr val="accent2"/>
              </a:solidFill>
              <a:latin typeface="+mn-lt"/>
            </a:endParaRPr>
          </a:p>
          <a:p>
            <a:r>
              <a:rPr lang="en-US" sz="900" dirty="0" smtClean="0">
                <a:solidFill>
                  <a:schemeClr val="accent2"/>
                </a:solidFill>
                <a:latin typeface="+mn-lt"/>
              </a:rPr>
              <a:t>© 2015 Morgan, Lewis &amp; Bockius LLP. All Rights Reserved.</a:t>
            </a:r>
            <a:endParaRPr lang="en-US" sz="900" dirty="0">
              <a:solidFill>
                <a:schemeClr val="accent2"/>
              </a:solidFill>
              <a:latin typeface="+mn-lt"/>
            </a:endParaRPr>
          </a:p>
        </p:txBody>
      </p:sp>
      <p:sp>
        <p:nvSpPr>
          <p:cNvPr id="9" name="TextBox 8"/>
          <p:cNvSpPr txBox="1"/>
          <p:nvPr userDrawn="1"/>
        </p:nvSpPr>
        <p:spPr>
          <a:xfrm>
            <a:off x="361950" y="1381125"/>
            <a:ext cx="4210050" cy="3876674"/>
          </a:xfrm>
          <a:prstGeom prst="rect">
            <a:avLst/>
          </a:prstGeom>
          <a:noFill/>
        </p:spPr>
        <p:txBody>
          <a:bodyPr wrap="square" lIns="0" tIns="0" rIns="0" bIns="0" rtlCol="0">
            <a:norm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9600" b="0" i="0" u="none" strike="noStrike" kern="1200" cap="all" spc="0" normalizeH="0" baseline="0" noProof="0" dirty="0" smtClean="0">
                <a:ln>
                  <a:noFill/>
                </a:ln>
                <a:solidFill>
                  <a:prstClr val="black"/>
                </a:solidFill>
                <a:effectLst/>
                <a:uLnTx/>
                <a:uFillTx/>
                <a:latin typeface="+mj-lt"/>
                <a:ea typeface="+mj-ea"/>
                <a:cs typeface="+mj-cs"/>
              </a:rPr>
              <a:t>Thank you</a:t>
            </a:r>
            <a:endParaRPr lang="en-US" sz="9600" b="0" i="0" cap="all" dirty="0">
              <a:latin typeface="+mj-lt"/>
            </a:endParaRPr>
          </a:p>
        </p:txBody>
      </p:sp>
    </p:spTree>
    <p:extLst>
      <p:ext uri="{BB962C8B-B14F-4D97-AF65-F5344CB8AC3E}">
        <p14:creationId xmlns:p14="http://schemas.microsoft.com/office/powerpoint/2010/main" val="64402200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Image">
    <p:spTree>
      <p:nvGrpSpPr>
        <p:cNvPr id="1" name=""/>
        <p:cNvGrpSpPr/>
        <p:nvPr/>
      </p:nvGrpSpPr>
      <p:grpSpPr>
        <a:xfrm>
          <a:off x="0" y="0"/>
          <a:ext cx="0" cy="0"/>
          <a:chOff x="0" y="0"/>
          <a:chExt cx="0" cy="0"/>
        </a:xfrm>
      </p:grpSpPr>
      <p:pic>
        <p:nvPicPr>
          <p:cNvPr id="27" name="Picture 26" descr="171386180_PPT.jpg"/>
          <p:cNvPicPr>
            <a:picLocks noChangeAspect="1"/>
          </p:cNvPicPr>
          <p:nvPr userDrawn="1"/>
        </p:nvPicPr>
        <p:blipFill>
          <a:blip r:embed="rId2" cstate="print"/>
          <a:stretch>
            <a:fillRect/>
          </a:stretch>
        </p:blipFill>
        <p:spPr>
          <a:xfrm>
            <a:off x="0" y="0"/>
            <a:ext cx="9144000" cy="6858000"/>
          </a:xfrm>
          <a:prstGeom prst="rect">
            <a:avLst/>
          </a:prstGeom>
        </p:spPr>
      </p:pic>
      <p:sp>
        <p:nvSpPr>
          <p:cNvPr id="40" name="Rectangle 39"/>
          <p:cNvSpPr/>
          <p:nvPr userDrawn="1"/>
        </p:nvSpPr>
        <p:spPr>
          <a:xfrm>
            <a:off x="0" y="0"/>
            <a:ext cx="9144000" cy="6858000"/>
          </a:xfrm>
          <a:prstGeom prst="rect">
            <a:avLst/>
          </a:prstGeom>
          <a:solidFill>
            <a:srgbClr val="002060">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1949" y="1374774"/>
            <a:ext cx="6309360" cy="2557145"/>
          </a:xfrm>
        </p:spPr>
        <p:txBody>
          <a:bodyPr anchor="b" anchorCtr="0">
            <a:normAutofit/>
          </a:bodyPr>
          <a:lstStyle>
            <a:lvl1pPr>
              <a:lnSpc>
                <a:spcPct val="80000"/>
              </a:lnSpc>
              <a:defRPr sz="6000" b="0" i="0" cap="all">
                <a:solidFill>
                  <a:schemeClr val="bg1"/>
                </a:solidFill>
                <a:latin typeface="+mj-lt"/>
              </a:defRPr>
            </a:lvl1pPr>
          </a:lstStyle>
          <a:p>
            <a:endParaRPr lang="en-US" dirty="0"/>
          </a:p>
        </p:txBody>
      </p:sp>
      <p:sp>
        <p:nvSpPr>
          <p:cNvPr id="3" name="Subtitle 2"/>
          <p:cNvSpPr>
            <a:spLocks noGrp="1"/>
          </p:cNvSpPr>
          <p:nvPr>
            <p:ph type="subTitle" idx="1"/>
          </p:nvPr>
        </p:nvSpPr>
        <p:spPr>
          <a:xfrm>
            <a:off x="361949" y="3977640"/>
            <a:ext cx="6309360" cy="1371600"/>
          </a:xfrm>
        </p:spPr>
        <p:txBody>
          <a:bodyPr>
            <a:normAutofit/>
          </a:bodyPr>
          <a:lstStyle>
            <a:lvl1pPr marL="0" indent="0" algn="l">
              <a:spcAft>
                <a:spcPts val="0"/>
              </a:spcAft>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23" name="TextBox 22"/>
          <p:cNvSpPr txBox="1"/>
          <p:nvPr/>
        </p:nvSpPr>
        <p:spPr>
          <a:xfrm>
            <a:off x="361949" y="6337300"/>
            <a:ext cx="1828800" cy="228600"/>
          </a:xfrm>
          <a:prstGeom prst="rect">
            <a:avLst/>
          </a:prstGeom>
          <a:noFill/>
        </p:spPr>
        <p:txBody>
          <a:bodyPr wrap="square" lIns="0" tIns="0" rIns="0" bIns="0" rtlCol="0" anchor="b" anchorCtr="0">
            <a:normAutofit/>
          </a:bodyPr>
          <a:lstStyle/>
          <a:p>
            <a:pPr algn="l"/>
            <a:r>
              <a:rPr lang="en-US" sz="800" dirty="0" smtClean="0">
                <a:solidFill>
                  <a:schemeClr val="bg1"/>
                </a:solidFill>
              </a:rPr>
              <a:t>© 2015 Morgan, Lewis &amp; Bockius LLP</a:t>
            </a:r>
            <a:endParaRPr lang="en-US" sz="800" dirty="0">
              <a:solidFill>
                <a:schemeClr val="bg1"/>
              </a:solidFill>
            </a:endParaRPr>
          </a:p>
        </p:txBody>
      </p:sp>
      <p:grpSp>
        <p:nvGrpSpPr>
          <p:cNvPr id="22" name="Group 21"/>
          <p:cNvGrpSpPr>
            <a:grpSpLocks noChangeAspect="1"/>
          </p:cNvGrpSpPr>
          <p:nvPr userDrawn="1"/>
        </p:nvGrpSpPr>
        <p:grpSpPr bwMode="black">
          <a:xfrm>
            <a:off x="365759" y="274320"/>
            <a:ext cx="2808762" cy="409707"/>
            <a:chOff x="838200" y="609600"/>
            <a:chExt cx="7835890" cy="1143000"/>
          </a:xfrm>
          <a:solidFill>
            <a:srgbClr val="FFFFFF"/>
          </a:solidFill>
        </p:grpSpPr>
        <p:sp>
          <p:nvSpPr>
            <p:cNvPr id="24"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57168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r Palette Referenc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Month 00, 0000 (if needed)</a:t>
            </a:r>
            <a:endParaRPr lang="en-US"/>
          </a:p>
        </p:txBody>
      </p:sp>
      <p:sp>
        <p:nvSpPr>
          <p:cNvPr id="3" name="Footer Placeholder 2"/>
          <p:cNvSpPr>
            <a:spLocks noGrp="1"/>
          </p:cNvSpPr>
          <p:nvPr>
            <p:ph type="ftr" sz="quarter" idx="11"/>
          </p:nvPr>
        </p:nvSpPr>
        <p:spPr/>
        <p:txBody>
          <a:bodyPr/>
          <a:lstStyle/>
          <a:p>
            <a:r>
              <a:rPr lang="en-US" smtClean="0"/>
              <a:t>Footer (if needed)</a:t>
            </a:r>
            <a:endParaRPr lang="en-US"/>
          </a:p>
        </p:txBody>
      </p:sp>
      <p:sp>
        <p:nvSpPr>
          <p:cNvPr id="4" name="Slide Number Placeholder 3"/>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
        <p:nvSpPr>
          <p:cNvPr id="5" name="Title 1"/>
          <p:cNvSpPr>
            <a:spLocks noGrp="1"/>
          </p:cNvSpPr>
          <p:nvPr userDrawn="1">
            <p:ph type="title"/>
          </p:nvPr>
        </p:nvSpPr>
        <p:spPr>
          <a:xfrm>
            <a:off x="365759" y="274637"/>
            <a:ext cx="8408353" cy="1005840"/>
          </a:xfrm>
        </p:spPr>
        <p:txBody>
          <a:bodyPr/>
          <a:lstStyle/>
          <a:p>
            <a:r>
              <a:rPr lang="en-US" dirty="0" smtClean="0"/>
              <a:t>Color palette</a:t>
            </a:r>
            <a:endParaRPr lang="en-US" dirty="0"/>
          </a:p>
        </p:txBody>
      </p:sp>
      <p:sp>
        <p:nvSpPr>
          <p:cNvPr id="6" name="Content Placeholder 2"/>
          <p:cNvSpPr>
            <a:spLocks noGrp="1"/>
          </p:cNvSpPr>
          <p:nvPr userDrawn="1">
            <p:ph idx="1"/>
          </p:nvPr>
        </p:nvSpPr>
        <p:spPr>
          <a:xfrm>
            <a:off x="361949" y="1374776"/>
            <a:ext cx="8412163" cy="4572000"/>
          </a:xfrm>
        </p:spPr>
        <p:txBody>
          <a:bodyPr/>
          <a:lstStyle/>
          <a:p>
            <a:pPr marL="0" indent="0">
              <a:buNone/>
            </a:pPr>
            <a:r>
              <a:rPr lang="en-US" dirty="0"/>
              <a:t>Our slides should primarily be black and white. Tints of gray should be used for </a:t>
            </a:r>
            <a:r>
              <a:rPr lang="en-US" dirty="0" smtClean="0"/>
              <a:t>charts—with </a:t>
            </a:r>
            <a:r>
              <a:rPr lang="en-US" dirty="0"/>
              <a:t>a single accent color, if needed, to highlight </a:t>
            </a:r>
            <a:r>
              <a:rPr lang="en-US" dirty="0" smtClean="0"/>
              <a:t>data</a:t>
            </a:r>
            <a:r>
              <a:rPr lang="en-US" dirty="0"/>
              <a:t>.</a:t>
            </a:r>
          </a:p>
        </p:txBody>
      </p:sp>
      <p:sp>
        <p:nvSpPr>
          <p:cNvPr id="7" name="Slide Number Placeholder 3"/>
          <p:cNvSpPr txBox="1">
            <a:spLocks/>
          </p:cNvSpPr>
          <p:nvPr userDrawn="1"/>
        </p:nvSpPr>
        <p:spPr bwMode="gray">
          <a:xfrm>
            <a:off x="8410575" y="6309360"/>
            <a:ext cx="363537" cy="365760"/>
          </a:xfrm>
          <a:prstGeom prst="rect">
            <a:avLst/>
          </a:prstGeom>
        </p:spPr>
        <p:txBody>
          <a:bodyPr vert="horz" lIns="0" tIns="0" rIns="0" bIns="18288"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71B841D-94A6-4F95-A1D5-4A2F3AE92889}" type="slidenum">
              <a:rPr kumimoji="0" lang="en-US" sz="1200" b="1"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1" i="0" u="none" strike="noStrike" kern="1200" cap="none" spc="0" normalizeH="0" baseline="0" noProof="0">
              <a:ln>
                <a:noFill/>
              </a:ln>
              <a:solidFill>
                <a:schemeClr val="bg1"/>
              </a:solidFill>
              <a:effectLst/>
              <a:uLnTx/>
              <a:uFillTx/>
              <a:latin typeface="Arial" charset="0"/>
              <a:ea typeface="+mn-ea"/>
              <a:cs typeface="Arial" charset="0"/>
            </a:endParaRPr>
          </a:p>
        </p:txBody>
      </p:sp>
      <p:sp>
        <p:nvSpPr>
          <p:cNvPr id="8" name="Oval 7"/>
          <p:cNvSpPr>
            <a:spLocks noChangeAspect="1"/>
          </p:cNvSpPr>
          <p:nvPr userDrawn="1"/>
        </p:nvSpPr>
        <p:spPr bwMode="gray">
          <a:xfrm>
            <a:off x="361950" y="4663440"/>
            <a:ext cx="1371600" cy="1371600"/>
          </a:xfrm>
          <a:prstGeom prst="ellipse">
            <a:avLst/>
          </a:prstGeom>
          <a:solidFill>
            <a:srgbClr val="5C338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a:solidFill>
                  <a:schemeClr val="bg1"/>
                </a:solidFill>
              </a:rPr>
              <a:t>Purple</a:t>
            </a:r>
          </a:p>
          <a:p>
            <a:pPr algn="ctr"/>
            <a:r>
              <a:rPr lang="en-US" sz="1200" dirty="0">
                <a:solidFill>
                  <a:schemeClr val="bg1"/>
                </a:solidFill>
              </a:rPr>
              <a:t>R </a:t>
            </a:r>
            <a:r>
              <a:rPr lang="en-US" sz="1200" dirty="0" smtClean="0">
                <a:solidFill>
                  <a:schemeClr val="bg1"/>
                </a:solidFill>
              </a:rPr>
              <a:t>92</a:t>
            </a:r>
            <a:endParaRPr lang="en-US" sz="1200" dirty="0">
              <a:solidFill>
                <a:schemeClr val="bg1"/>
              </a:solidFill>
            </a:endParaRPr>
          </a:p>
          <a:p>
            <a:pPr algn="ctr"/>
            <a:r>
              <a:rPr lang="en-US" sz="1200" dirty="0">
                <a:solidFill>
                  <a:schemeClr val="bg1"/>
                </a:solidFill>
              </a:rPr>
              <a:t>G </a:t>
            </a:r>
            <a:r>
              <a:rPr lang="en-US" sz="1200" dirty="0" smtClean="0">
                <a:solidFill>
                  <a:schemeClr val="bg1"/>
                </a:solidFill>
              </a:rPr>
              <a:t>51</a:t>
            </a:r>
            <a:endParaRPr lang="en-US" sz="1200" dirty="0">
              <a:solidFill>
                <a:schemeClr val="bg1"/>
              </a:solidFill>
            </a:endParaRPr>
          </a:p>
          <a:p>
            <a:pPr algn="ctr"/>
            <a:r>
              <a:rPr lang="en-US" sz="1200" dirty="0">
                <a:solidFill>
                  <a:schemeClr val="bg1"/>
                </a:solidFill>
              </a:rPr>
              <a:t>B </a:t>
            </a:r>
            <a:r>
              <a:rPr lang="en-US" sz="1200" dirty="0" smtClean="0">
                <a:solidFill>
                  <a:schemeClr val="bg1"/>
                </a:solidFill>
              </a:rPr>
              <a:t>128</a:t>
            </a:r>
            <a:endParaRPr lang="en-US" sz="1200" dirty="0">
              <a:solidFill>
                <a:schemeClr val="bg1"/>
              </a:solidFill>
            </a:endParaRPr>
          </a:p>
        </p:txBody>
      </p:sp>
      <p:sp>
        <p:nvSpPr>
          <p:cNvPr id="9" name="Oval 8"/>
          <p:cNvSpPr>
            <a:spLocks noChangeAspect="1"/>
          </p:cNvSpPr>
          <p:nvPr userDrawn="1"/>
        </p:nvSpPr>
        <p:spPr bwMode="gray">
          <a:xfrm>
            <a:off x="361950" y="2606040"/>
            <a:ext cx="1371600" cy="137160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bg1"/>
                </a:solidFill>
              </a:rPr>
              <a:t>Black</a:t>
            </a:r>
          </a:p>
          <a:p>
            <a:pPr algn="ctr"/>
            <a:r>
              <a:rPr lang="en-US" sz="1200" dirty="0" smtClean="0">
                <a:solidFill>
                  <a:schemeClr val="bg1"/>
                </a:solidFill>
              </a:rPr>
              <a:t>R 0</a:t>
            </a:r>
          </a:p>
          <a:p>
            <a:pPr algn="ctr"/>
            <a:r>
              <a:rPr lang="en-US" sz="1200" dirty="0" smtClean="0">
                <a:solidFill>
                  <a:schemeClr val="bg1"/>
                </a:solidFill>
              </a:rPr>
              <a:t>G 0</a:t>
            </a:r>
          </a:p>
          <a:p>
            <a:pPr algn="ctr"/>
            <a:r>
              <a:rPr lang="en-US" sz="1200" dirty="0" smtClean="0">
                <a:solidFill>
                  <a:schemeClr val="bg1"/>
                </a:solidFill>
              </a:rPr>
              <a:t>B 0</a:t>
            </a:r>
            <a:endParaRPr lang="en-US" sz="1200" dirty="0">
              <a:solidFill>
                <a:schemeClr val="bg1"/>
              </a:solidFill>
            </a:endParaRPr>
          </a:p>
        </p:txBody>
      </p:sp>
      <p:sp>
        <p:nvSpPr>
          <p:cNvPr id="10" name="Oval 9"/>
          <p:cNvSpPr>
            <a:spLocks noChangeAspect="1"/>
          </p:cNvSpPr>
          <p:nvPr userDrawn="1"/>
        </p:nvSpPr>
        <p:spPr bwMode="gray">
          <a:xfrm>
            <a:off x="3884295" y="2606040"/>
            <a:ext cx="1371600" cy="1371600"/>
          </a:xfrm>
          <a:prstGeom prst="ellipse">
            <a:avLst/>
          </a:prstGeom>
          <a:solidFill>
            <a:srgbClr val="46464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a:solidFill>
                  <a:schemeClr val="bg1"/>
                </a:solidFill>
              </a:rPr>
              <a:t>Dark Gray</a:t>
            </a:r>
          </a:p>
          <a:p>
            <a:pPr algn="ctr"/>
            <a:r>
              <a:rPr lang="en-US" sz="1200" dirty="0">
                <a:solidFill>
                  <a:schemeClr val="bg1"/>
                </a:solidFill>
              </a:rPr>
              <a:t>R 70</a:t>
            </a:r>
          </a:p>
          <a:p>
            <a:pPr algn="ctr"/>
            <a:r>
              <a:rPr lang="en-US" sz="1200" dirty="0">
                <a:solidFill>
                  <a:schemeClr val="bg1"/>
                </a:solidFill>
              </a:rPr>
              <a:t>G 70</a:t>
            </a:r>
          </a:p>
          <a:p>
            <a:pPr algn="ctr"/>
            <a:r>
              <a:rPr lang="en-US" sz="1200" dirty="0">
                <a:solidFill>
                  <a:schemeClr val="bg1"/>
                </a:solidFill>
              </a:rPr>
              <a:t>B 70</a:t>
            </a:r>
          </a:p>
        </p:txBody>
      </p:sp>
      <p:sp>
        <p:nvSpPr>
          <p:cNvPr id="11" name="Oval 10"/>
          <p:cNvSpPr>
            <a:spLocks noChangeAspect="1"/>
          </p:cNvSpPr>
          <p:nvPr userDrawn="1"/>
        </p:nvSpPr>
        <p:spPr bwMode="gray">
          <a:xfrm>
            <a:off x="1770888" y="4663440"/>
            <a:ext cx="1371600" cy="1371600"/>
          </a:xfrm>
          <a:prstGeom prst="ellipse">
            <a:avLst/>
          </a:prstGeom>
          <a:solidFill>
            <a:srgbClr val="93D8F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a:solidFill>
                  <a:schemeClr val="tx1"/>
                </a:solidFill>
              </a:rPr>
              <a:t>Blue</a:t>
            </a:r>
          </a:p>
          <a:p>
            <a:pPr algn="ctr"/>
            <a:r>
              <a:rPr lang="en-US" sz="1200" dirty="0">
                <a:solidFill>
                  <a:schemeClr val="tx1"/>
                </a:solidFill>
              </a:rPr>
              <a:t>R 147</a:t>
            </a:r>
          </a:p>
          <a:p>
            <a:pPr algn="ctr"/>
            <a:r>
              <a:rPr lang="en-US" sz="1200" dirty="0">
                <a:solidFill>
                  <a:schemeClr val="tx1"/>
                </a:solidFill>
              </a:rPr>
              <a:t>G 216</a:t>
            </a:r>
          </a:p>
          <a:p>
            <a:pPr algn="ctr"/>
            <a:r>
              <a:rPr lang="en-US" sz="1200" dirty="0">
                <a:solidFill>
                  <a:schemeClr val="tx1"/>
                </a:solidFill>
              </a:rPr>
              <a:t>B 247</a:t>
            </a:r>
          </a:p>
        </p:txBody>
      </p:sp>
      <p:sp>
        <p:nvSpPr>
          <p:cNvPr id="12" name="Oval 11"/>
          <p:cNvSpPr>
            <a:spLocks noChangeAspect="1"/>
          </p:cNvSpPr>
          <p:nvPr userDrawn="1"/>
        </p:nvSpPr>
        <p:spPr bwMode="gray">
          <a:xfrm>
            <a:off x="1770888" y="2606040"/>
            <a:ext cx="1371600" cy="137160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tx1"/>
                </a:solidFill>
              </a:rPr>
              <a:t>White</a:t>
            </a:r>
          </a:p>
          <a:p>
            <a:pPr algn="ctr"/>
            <a:r>
              <a:rPr lang="en-US" sz="1200" dirty="0" smtClean="0">
                <a:solidFill>
                  <a:schemeClr val="tx1"/>
                </a:solidFill>
              </a:rPr>
              <a:t>R 255</a:t>
            </a:r>
          </a:p>
          <a:p>
            <a:pPr algn="ctr"/>
            <a:r>
              <a:rPr lang="en-US" sz="1200" dirty="0" smtClean="0">
                <a:solidFill>
                  <a:schemeClr val="tx1"/>
                </a:solidFill>
              </a:rPr>
              <a:t>G 255</a:t>
            </a:r>
          </a:p>
          <a:p>
            <a:pPr algn="ctr"/>
            <a:r>
              <a:rPr lang="en-US" sz="1200" dirty="0" smtClean="0">
                <a:solidFill>
                  <a:schemeClr val="tx1"/>
                </a:solidFill>
              </a:rPr>
              <a:t>B 255</a:t>
            </a:r>
            <a:endParaRPr lang="en-US" sz="1200" dirty="0">
              <a:solidFill>
                <a:schemeClr val="tx1"/>
              </a:solidFill>
            </a:endParaRPr>
          </a:p>
        </p:txBody>
      </p:sp>
      <p:sp>
        <p:nvSpPr>
          <p:cNvPr id="13" name="Oval 12"/>
          <p:cNvSpPr>
            <a:spLocks noChangeAspect="1"/>
          </p:cNvSpPr>
          <p:nvPr userDrawn="1"/>
        </p:nvSpPr>
        <p:spPr bwMode="gray">
          <a:xfrm>
            <a:off x="3179826" y="4663440"/>
            <a:ext cx="1371600" cy="1371600"/>
          </a:xfrm>
          <a:prstGeom prst="ellipse">
            <a:avLst/>
          </a:prstGeom>
          <a:solidFill>
            <a:srgbClr val="00783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bg1"/>
                </a:solidFill>
              </a:rPr>
              <a:t>Dark Green</a:t>
            </a:r>
            <a:endParaRPr lang="en-US" sz="1200" b="1" dirty="0">
              <a:solidFill>
                <a:schemeClr val="bg1"/>
              </a:solidFill>
            </a:endParaRPr>
          </a:p>
          <a:p>
            <a:pPr algn="ctr"/>
            <a:r>
              <a:rPr lang="en-US" sz="1200" dirty="0">
                <a:solidFill>
                  <a:schemeClr val="bg1"/>
                </a:solidFill>
              </a:rPr>
              <a:t>R 0</a:t>
            </a:r>
          </a:p>
          <a:p>
            <a:pPr algn="ctr"/>
            <a:r>
              <a:rPr lang="en-US" sz="1200" dirty="0">
                <a:solidFill>
                  <a:schemeClr val="bg1"/>
                </a:solidFill>
              </a:rPr>
              <a:t>G </a:t>
            </a:r>
            <a:r>
              <a:rPr lang="en-US" sz="1200" dirty="0" smtClean="0">
                <a:solidFill>
                  <a:schemeClr val="bg1"/>
                </a:solidFill>
              </a:rPr>
              <a:t>120</a:t>
            </a:r>
            <a:endParaRPr lang="en-US" sz="1200" dirty="0">
              <a:solidFill>
                <a:schemeClr val="bg1"/>
              </a:solidFill>
            </a:endParaRPr>
          </a:p>
          <a:p>
            <a:pPr algn="ctr"/>
            <a:r>
              <a:rPr lang="en-US" sz="1200" dirty="0">
                <a:solidFill>
                  <a:schemeClr val="bg1"/>
                </a:solidFill>
              </a:rPr>
              <a:t>B </a:t>
            </a:r>
            <a:r>
              <a:rPr lang="en-US" sz="1200" dirty="0" smtClean="0">
                <a:solidFill>
                  <a:schemeClr val="bg1"/>
                </a:solidFill>
              </a:rPr>
              <a:t>54</a:t>
            </a:r>
            <a:endParaRPr lang="en-US" sz="1200" dirty="0">
              <a:solidFill>
                <a:schemeClr val="bg1"/>
              </a:solidFill>
            </a:endParaRPr>
          </a:p>
        </p:txBody>
      </p:sp>
      <p:sp>
        <p:nvSpPr>
          <p:cNvPr id="14" name="Oval 13"/>
          <p:cNvSpPr>
            <a:spLocks noChangeAspect="1"/>
          </p:cNvSpPr>
          <p:nvPr userDrawn="1"/>
        </p:nvSpPr>
        <p:spPr bwMode="gray">
          <a:xfrm>
            <a:off x="4588764" y="4663440"/>
            <a:ext cx="1371600" cy="1371600"/>
          </a:xfrm>
          <a:prstGeom prst="ellipse">
            <a:avLst/>
          </a:prstGeom>
          <a:solidFill>
            <a:srgbClr val="79D92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tx1"/>
                </a:solidFill>
              </a:rPr>
              <a:t>Light Green</a:t>
            </a:r>
          </a:p>
          <a:p>
            <a:pPr algn="ctr"/>
            <a:r>
              <a:rPr lang="en-US" sz="1200" dirty="0" smtClean="0">
                <a:solidFill>
                  <a:schemeClr val="tx1"/>
                </a:solidFill>
              </a:rPr>
              <a:t>R 121</a:t>
            </a:r>
          </a:p>
          <a:p>
            <a:pPr algn="ctr"/>
            <a:r>
              <a:rPr lang="en-US" sz="1200" dirty="0" smtClean="0">
                <a:solidFill>
                  <a:schemeClr val="tx1"/>
                </a:solidFill>
              </a:rPr>
              <a:t>G 217</a:t>
            </a:r>
          </a:p>
          <a:p>
            <a:pPr algn="ctr"/>
            <a:r>
              <a:rPr lang="en-US" sz="1200" dirty="0" smtClean="0">
                <a:solidFill>
                  <a:schemeClr val="tx1"/>
                </a:solidFill>
              </a:rPr>
              <a:t>B 47</a:t>
            </a:r>
            <a:endParaRPr lang="en-US" sz="1200" dirty="0">
              <a:solidFill>
                <a:schemeClr val="tx1"/>
              </a:solidFill>
            </a:endParaRPr>
          </a:p>
        </p:txBody>
      </p:sp>
      <p:sp>
        <p:nvSpPr>
          <p:cNvPr id="15" name="Oval 14"/>
          <p:cNvSpPr>
            <a:spLocks noChangeAspect="1"/>
          </p:cNvSpPr>
          <p:nvPr userDrawn="1"/>
        </p:nvSpPr>
        <p:spPr bwMode="gray">
          <a:xfrm>
            <a:off x="5997702" y="4663440"/>
            <a:ext cx="1371600" cy="1371600"/>
          </a:xfrm>
          <a:prstGeom prst="ellipse">
            <a:avLst/>
          </a:prstGeom>
          <a:solidFill>
            <a:srgbClr val="FF8B2A"/>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tx1"/>
                </a:solidFill>
              </a:rPr>
              <a:t>Orange</a:t>
            </a:r>
            <a:endParaRPr lang="en-US" sz="1200" b="1" dirty="0">
              <a:solidFill>
                <a:schemeClr val="tx1"/>
              </a:solidFill>
            </a:endParaRPr>
          </a:p>
          <a:p>
            <a:pPr algn="ctr"/>
            <a:r>
              <a:rPr lang="en-US" sz="1200" dirty="0">
                <a:solidFill>
                  <a:schemeClr val="tx1"/>
                </a:solidFill>
              </a:rPr>
              <a:t>R </a:t>
            </a:r>
            <a:r>
              <a:rPr lang="en-US" sz="1200" dirty="0" smtClean="0">
                <a:solidFill>
                  <a:schemeClr val="tx1"/>
                </a:solidFill>
              </a:rPr>
              <a:t>255</a:t>
            </a:r>
            <a:endParaRPr lang="en-US" sz="1200" dirty="0">
              <a:solidFill>
                <a:schemeClr val="tx1"/>
              </a:solidFill>
            </a:endParaRPr>
          </a:p>
          <a:p>
            <a:pPr algn="ctr"/>
            <a:r>
              <a:rPr lang="en-US" sz="1200" dirty="0">
                <a:solidFill>
                  <a:schemeClr val="tx1"/>
                </a:solidFill>
              </a:rPr>
              <a:t>G </a:t>
            </a:r>
            <a:r>
              <a:rPr lang="en-US" sz="1200" dirty="0" smtClean="0">
                <a:solidFill>
                  <a:schemeClr val="tx1"/>
                </a:solidFill>
              </a:rPr>
              <a:t>139</a:t>
            </a:r>
            <a:endParaRPr lang="en-US" sz="1200" dirty="0">
              <a:solidFill>
                <a:schemeClr val="tx1"/>
              </a:solidFill>
            </a:endParaRPr>
          </a:p>
          <a:p>
            <a:pPr algn="ctr"/>
            <a:r>
              <a:rPr lang="en-US" sz="1200" dirty="0">
                <a:solidFill>
                  <a:schemeClr val="tx1"/>
                </a:solidFill>
              </a:rPr>
              <a:t>B </a:t>
            </a:r>
            <a:r>
              <a:rPr lang="en-US" sz="1200" dirty="0" smtClean="0">
                <a:solidFill>
                  <a:schemeClr val="tx1"/>
                </a:solidFill>
              </a:rPr>
              <a:t>42</a:t>
            </a:r>
            <a:endParaRPr lang="en-US" sz="1200" dirty="0">
              <a:solidFill>
                <a:schemeClr val="tx1"/>
              </a:solidFill>
            </a:endParaRPr>
          </a:p>
        </p:txBody>
      </p:sp>
      <p:sp>
        <p:nvSpPr>
          <p:cNvPr id="16" name="Oval 15"/>
          <p:cNvSpPr>
            <a:spLocks noChangeAspect="1"/>
          </p:cNvSpPr>
          <p:nvPr userDrawn="1"/>
        </p:nvSpPr>
        <p:spPr bwMode="gray">
          <a:xfrm>
            <a:off x="7406640" y="4663440"/>
            <a:ext cx="1371600" cy="1371600"/>
          </a:xfrm>
          <a:prstGeom prst="ellipse">
            <a:avLst/>
          </a:prstGeom>
          <a:solidFill>
            <a:srgbClr val="E6143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smtClean="0">
                <a:solidFill>
                  <a:schemeClr val="bg1"/>
                </a:solidFill>
              </a:rPr>
              <a:t>Red</a:t>
            </a:r>
          </a:p>
          <a:p>
            <a:pPr algn="ctr"/>
            <a:r>
              <a:rPr lang="en-US" sz="1200" dirty="0" smtClean="0">
                <a:solidFill>
                  <a:schemeClr val="bg1"/>
                </a:solidFill>
              </a:rPr>
              <a:t>R 230</a:t>
            </a:r>
          </a:p>
          <a:p>
            <a:pPr algn="ctr"/>
            <a:r>
              <a:rPr lang="en-US" sz="1200" dirty="0" smtClean="0">
                <a:solidFill>
                  <a:schemeClr val="bg1"/>
                </a:solidFill>
              </a:rPr>
              <a:t>G 20</a:t>
            </a:r>
          </a:p>
          <a:p>
            <a:pPr algn="ctr"/>
            <a:r>
              <a:rPr lang="en-US" sz="1200" dirty="0" smtClean="0">
                <a:solidFill>
                  <a:schemeClr val="bg1"/>
                </a:solidFill>
              </a:rPr>
              <a:t>B 50</a:t>
            </a:r>
            <a:endParaRPr lang="en-US" sz="1200" dirty="0">
              <a:solidFill>
                <a:schemeClr val="bg1"/>
              </a:solidFill>
            </a:endParaRPr>
          </a:p>
        </p:txBody>
      </p:sp>
      <p:sp>
        <p:nvSpPr>
          <p:cNvPr id="17" name="Oval 16"/>
          <p:cNvSpPr>
            <a:spLocks noChangeAspect="1"/>
          </p:cNvSpPr>
          <p:nvPr userDrawn="1"/>
        </p:nvSpPr>
        <p:spPr bwMode="gray">
          <a:xfrm>
            <a:off x="5293233" y="2606040"/>
            <a:ext cx="1371600" cy="1371600"/>
          </a:xfrm>
          <a:prstGeom prst="ellipse">
            <a:avLst/>
          </a:prstGeom>
          <a:solidFill>
            <a:srgbClr val="7B7B7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spc="-40" dirty="0">
                <a:solidFill>
                  <a:schemeClr val="bg1"/>
                </a:solidFill>
              </a:rPr>
              <a:t>Medium Gray</a:t>
            </a:r>
          </a:p>
          <a:p>
            <a:pPr algn="ctr"/>
            <a:r>
              <a:rPr lang="en-US" sz="1200" dirty="0">
                <a:solidFill>
                  <a:schemeClr val="bg1"/>
                </a:solidFill>
              </a:rPr>
              <a:t>R </a:t>
            </a:r>
            <a:r>
              <a:rPr lang="en-US" sz="1200" dirty="0" smtClean="0">
                <a:solidFill>
                  <a:schemeClr val="bg1"/>
                </a:solidFill>
              </a:rPr>
              <a:t>123</a:t>
            </a:r>
            <a:endParaRPr lang="en-US" sz="1200" dirty="0">
              <a:solidFill>
                <a:schemeClr val="bg1"/>
              </a:solidFill>
            </a:endParaRPr>
          </a:p>
          <a:p>
            <a:pPr algn="ctr"/>
            <a:r>
              <a:rPr lang="en-US" sz="1200" dirty="0">
                <a:solidFill>
                  <a:schemeClr val="bg1"/>
                </a:solidFill>
              </a:rPr>
              <a:t>G </a:t>
            </a:r>
            <a:r>
              <a:rPr lang="en-US" sz="1200" dirty="0" smtClean="0">
                <a:solidFill>
                  <a:schemeClr val="bg1"/>
                </a:solidFill>
              </a:rPr>
              <a:t>123</a:t>
            </a:r>
            <a:endParaRPr lang="en-US" sz="1200" dirty="0">
              <a:solidFill>
                <a:schemeClr val="bg1"/>
              </a:solidFill>
            </a:endParaRPr>
          </a:p>
          <a:p>
            <a:pPr algn="ctr"/>
            <a:r>
              <a:rPr lang="en-US" sz="1200" dirty="0">
                <a:solidFill>
                  <a:schemeClr val="bg1"/>
                </a:solidFill>
              </a:rPr>
              <a:t>B </a:t>
            </a:r>
            <a:r>
              <a:rPr lang="en-US" sz="1200" dirty="0" smtClean="0">
                <a:solidFill>
                  <a:schemeClr val="bg1"/>
                </a:solidFill>
              </a:rPr>
              <a:t>126</a:t>
            </a:r>
            <a:endParaRPr lang="en-US" sz="1200" dirty="0">
              <a:solidFill>
                <a:schemeClr val="bg1"/>
              </a:solidFill>
            </a:endParaRPr>
          </a:p>
        </p:txBody>
      </p:sp>
      <p:sp>
        <p:nvSpPr>
          <p:cNvPr id="18" name="Oval 17"/>
          <p:cNvSpPr>
            <a:spLocks noChangeAspect="1"/>
          </p:cNvSpPr>
          <p:nvPr userDrawn="1"/>
        </p:nvSpPr>
        <p:spPr bwMode="gray">
          <a:xfrm>
            <a:off x="6702171" y="2606040"/>
            <a:ext cx="1371600" cy="1371600"/>
          </a:xfrm>
          <a:prstGeom prst="ellipse">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300"/>
              </a:spcAft>
            </a:pPr>
            <a:r>
              <a:rPr lang="en-US" sz="1200" b="1" dirty="0">
                <a:solidFill>
                  <a:schemeClr val="tx1"/>
                </a:solidFill>
              </a:rPr>
              <a:t>Light Gray</a:t>
            </a:r>
          </a:p>
          <a:p>
            <a:pPr algn="ctr"/>
            <a:r>
              <a:rPr lang="en-US" sz="1200" dirty="0">
                <a:solidFill>
                  <a:schemeClr val="tx1"/>
                </a:solidFill>
              </a:rPr>
              <a:t>R 200</a:t>
            </a:r>
          </a:p>
          <a:p>
            <a:pPr algn="ctr"/>
            <a:r>
              <a:rPr lang="en-US" sz="1200" dirty="0">
                <a:solidFill>
                  <a:schemeClr val="tx1"/>
                </a:solidFill>
              </a:rPr>
              <a:t>G 200</a:t>
            </a:r>
          </a:p>
          <a:p>
            <a:pPr algn="ctr"/>
            <a:r>
              <a:rPr lang="en-US" sz="1200" dirty="0">
                <a:solidFill>
                  <a:schemeClr val="tx1"/>
                </a:solidFill>
              </a:rPr>
              <a:t>B 200</a:t>
            </a:r>
          </a:p>
        </p:txBody>
      </p:sp>
      <p:sp>
        <p:nvSpPr>
          <p:cNvPr id="19" name="TextBox 18"/>
          <p:cNvSpPr txBox="1"/>
          <p:nvPr userDrawn="1"/>
        </p:nvSpPr>
        <p:spPr>
          <a:xfrm>
            <a:off x="361949" y="2286000"/>
            <a:ext cx="2780539" cy="228600"/>
          </a:xfrm>
          <a:prstGeom prst="rect">
            <a:avLst/>
          </a:prstGeom>
          <a:noFill/>
        </p:spPr>
        <p:txBody>
          <a:bodyPr wrap="square" lIns="0" tIns="0" rIns="0" bIns="0" rtlCol="0">
            <a:noAutofit/>
          </a:bodyPr>
          <a:lstStyle/>
          <a:p>
            <a:r>
              <a:rPr lang="en-US" sz="1400" dirty="0" smtClean="0"/>
              <a:t>Main colors</a:t>
            </a:r>
            <a:endParaRPr lang="en-US" sz="1400" dirty="0"/>
          </a:p>
        </p:txBody>
      </p:sp>
      <p:sp>
        <p:nvSpPr>
          <p:cNvPr id="20" name="TextBox 19"/>
          <p:cNvSpPr txBox="1"/>
          <p:nvPr userDrawn="1"/>
        </p:nvSpPr>
        <p:spPr>
          <a:xfrm>
            <a:off x="3884295" y="2286000"/>
            <a:ext cx="4189476" cy="228600"/>
          </a:xfrm>
          <a:prstGeom prst="rect">
            <a:avLst/>
          </a:prstGeom>
          <a:noFill/>
        </p:spPr>
        <p:txBody>
          <a:bodyPr wrap="square" lIns="0" tIns="0" rIns="0" bIns="0" rtlCol="0">
            <a:noAutofit/>
          </a:bodyPr>
          <a:lstStyle/>
          <a:p>
            <a:r>
              <a:rPr lang="en-US" sz="1400" dirty="0" smtClean="0"/>
              <a:t>Tints of gray for charts</a:t>
            </a:r>
            <a:endParaRPr lang="en-US" sz="1400" dirty="0"/>
          </a:p>
        </p:txBody>
      </p:sp>
      <p:sp>
        <p:nvSpPr>
          <p:cNvPr id="21" name="TextBox 20"/>
          <p:cNvSpPr txBox="1"/>
          <p:nvPr userDrawn="1"/>
        </p:nvSpPr>
        <p:spPr>
          <a:xfrm>
            <a:off x="361949" y="4343400"/>
            <a:ext cx="8412163" cy="228600"/>
          </a:xfrm>
          <a:prstGeom prst="rect">
            <a:avLst/>
          </a:prstGeom>
          <a:noFill/>
        </p:spPr>
        <p:txBody>
          <a:bodyPr wrap="square" lIns="0" tIns="0" rIns="0" bIns="0" rtlCol="0">
            <a:noAutofit/>
          </a:bodyPr>
          <a:lstStyle/>
          <a:p>
            <a:r>
              <a:rPr lang="en-US" sz="1400" dirty="0" smtClean="0"/>
              <a:t>Accent colors—maximum of one per chart</a:t>
            </a:r>
            <a:endParaRPr lang="en-US" sz="1400" dirty="0"/>
          </a:p>
        </p:txBody>
      </p:sp>
    </p:spTree>
    <p:extLst>
      <p:ext uri="{BB962C8B-B14F-4D97-AF65-F5344CB8AC3E}">
        <p14:creationId xmlns:p14="http://schemas.microsoft.com/office/powerpoint/2010/main" val="307042265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60EA8D-E4F1-44C4-917D-DBBCD4883A1A}"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0EA8D-E4F1-44C4-917D-DBBCD4883A1A}"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0EA8D-E4F1-44C4-917D-DBBCD4883A1A}"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60EA8D-E4F1-44C4-917D-DBBCD4883A1A}"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60EA8D-E4F1-44C4-917D-DBBCD4883A1A}" type="datetimeFigureOut">
              <a:rPr lang="en-US" smtClean="0"/>
              <a:pPr/>
              <a:t>6/3/2015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60EA8D-E4F1-44C4-917D-DBBCD4883A1A}" type="datetimeFigureOut">
              <a:rPr lang="en-US" smtClean="0"/>
              <a:pPr/>
              <a:t>6/3/2015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0EA8D-E4F1-44C4-917D-DBBCD4883A1A}" type="datetimeFigureOut">
              <a:rPr lang="en-US" smtClean="0"/>
              <a:pPr/>
              <a:t>6/3/2015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0EA8D-E4F1-44C4-917D-DBBCD4883A1A}"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0EA8D-E4F1-44C4-917D-DBBCD4883A1A}"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ith Image 2">
    <p:spTree>
      <p:nvGrpSpPr>
        <p:cNvPr id="1" name=""/>
        <p:cNvGrpSpPr/>
        <p:nvPr/>
      </p:nvGrpSpPr>
      <p:grpSpPr>
        <a:xfrm>
          <a:off x="0" y="0"/>
          <a:ext cx="0" cy="0"/>
          <a:chOff x="0" y="0"/>
          <a:chExt cx="0" cy="0"/>
        </a:xfrm>
      </p:grpSpPr>
      <p:pic>
        <p:nvPicPr>
          <p:cNvPr id="22" name="Picture 21" descr="454958179_conference blur.jpg"/>
          <p:cNvPicPr>
            <a:picLocks noChangeAspect="1"/>
          </p:cNvPicPr>
          <p:nvPr userDrawn="1"/>
        </p:nvPicPr>
        <p:blipFill>
          <a:blip r:embed="rId2" cstate="print"/>
          <a:srcRect l="15898" t="19877" r="12866"/>
          <a:stretch>
            <a:fillRect/>
          </a:stretch>
        </p:blipFill>
        <p:spPr>
          <a:xfrm flipH="1">
            <a:off x="0" y="0"/>
            <a:ext cx="9144000" cy="6858001"/>
          </a:xfrm>
          <a:prstGeom prst="rect">
            <a:avLst/>
          </a:prstGeom>
        </p:spPr>
      </p:pic>
      <p:sp>
        <p:nvSpPr>
          <p:cNvPr id="2" name="Title 1"/>
          <p:cNvSpPr>
            <a:spLocks noGrp="1"/>
          </p:cNvSpPr>
          <p:nvPr>
            <p:ph type="ctrTitle"/>
          </p:nvPr>
        </p:nvSpPr>
        <p:spPr>
          <a:xfrm>
            <a:off x="361949" y="2352959"/>
            <a:ext cx="6309360" cy="2557145"/>
          </a:xfrm>
        </p:spPr>
        <p:txBody>
          <a:bodyPr anchor="b" anchorCtr="0">
            <a:normAutofit/>
          </a:bodyPr>
          <a:lstStyle>
            <a:lvl1pPr>
              <a:lnSpc>
                <a:spcPct val="80000"/>
              </a:lnSpc>
              <a:defRPr sz="6000" b="0" i="0" cap="all">
                <a:latin typeface="+mj-lt"/>
              </a:defRPr>
            </a:lvl1pPr>
          </a:lstStyle>
          <a:p>
            <a:endParaRPr lang="en-US" dirty="0"/>
          </a:p>
        </p:txBody>
      </p:sp>
      <p:sp>
        <p:nvSpPr>
          <p:cNvPr id="3" name="Subtitle 2"/>
          <p:cNvSpPr>
            <a:spLocks noGrp="1"/>
          </p:cNvSpPr>
          <p:nvPr>
            <p:ph type="subTitle" idx="1"/>
          </p:nvPr>
        </p:nvSpPr>
        <p:spPr>
          <a:xfrm>
            <a:off x="361949" y="4955825"/>
            <a:ext cx="6309360" cy="1371600"/>
          </a:xfrm>
        </p:spPr>
        <p:txBody>
          <a:bodyPr>
            <a:normAutofit/>
          </a:bodyPr>
          <a:lstStyle>
            <a:lvl1pPr marL="0" indent="0" algn="l">
              <a:spcAft>
                <a:spcPts val="0"/>
              </a:spcAft>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23" name="TextBox 22"/>
          <p:cNvSpPr txBox="1"/>
          <p:nvPr/>
        </p:nvSpPr>
        <p:spPr>
          <a:xfrm>
            <a:off x="361949" y="6337300"/>
            <a:ext cx="1828800" cy="228600"/>
          </a:xfrm>
          <a:prstGeom prst="rect">
            <a:avLst/>
          </a:prstGeom>
          <a:noFill/>
        </p:spPr>
        <p:txBody>
          <a:bodyPr wrap="square" lIns="0" tIns="0" rIns="0" bIns="0" rtlCol="0" anchor="b" anchorCtr="0">
            <a:normAutofit/>
          </a:bodyPr>
          <a:lstStyle/>
          <a:p>
            <a:pPr algn="l"/>
            <a:r>
              <a:rPr lang="en-US" sz="800" dirty="0" smtClean="0"/>
              <a:t>© 2015 Morgan, Lewis &amp; Bockius LLP</a:t>
            </a:r>
            <a:endParaRPr lang="en-US" sz="800" dirty="0"/>
          </a:p>
        </p:txBody>
      </p:sp>
      <p:grpSp>
        <p:nvGrpSpPr>
          <p:cNvPr id="24" name="Group 7"/>
          <p:cNvGrpSpPr>
            <a:grpSpLocks noChangeAspect="1"/>
          </p:cNvGrpSpPr>
          <p:nvPr userDrawn="1"/>
        </p:nvGrpSpPr>
        <p:grpSpPr bwMode="black">
          <a:xfrm>
            <a:off x="365759" y="274319"/>
            <a:ext cx="2817388" cy="410965"/>
            <a:chOff x="838200" y="609600"/>
            <a:chExt cx="7835890" cy="1143000"/>
          </a:xfrm>
          <a:solidFill>
            <a:srgbClr val="000000"/>
          </a:solidFill>
        </p:grpSpPr>
        <p:sp>
          <p:nvSpPr>
            <p:cNvPr id="25"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5716825"/>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0EA8D-E4F1-44C4-917D-DBBCD4883A1A}"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0EA8D-E4F1-44C4-917D-DBBCD4883A1A}"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F30BC-A09B-4765-A326-D06BAD319D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with Color Background">
    <p:spTree>
      <p:nvGrpSpPr>
        <p:cNvPr id="1" name=""/>
        <p:cNvGrpSpPr/>
        <p:nvPr/>
      </p:nvGrpSpPr>
      <p:grpSpPr>
        <a:xfrm>
          <a:off x="0" y="0"/>
          <a:ext cx="0" cy="0"/>
          <a:chOff x="0" y="0"/>
          <a:chExt cx="0" cy="0"/>
        </a:xfrm>
      </p:grpSpPr>
      <p:sp>
        <p:nvSpPr>
          <p:cNvPr id="5" name="Rectangle 4"/>
          <p:cNvSpPr/>
          <p:nvPr/>
        </p:nvSpPr>
        <p:spPr bwMode="hidden">
          <a:xfrm>
            <a:off x="0" y="0"/>
            <a:ext cx="9144000" cy="6858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1949" y="1374774"/>
            <a:ext cx="6309360" cy="2557145"/>
          </a:xfrm>
        </p:spPr>
        <p:txBody>
          <a:bodyPr anchor="b" anchorCtr="0">
            <a:normAutofit/>
          </a:bodyPr>
          <a:lstStyle>
            <a:lvl1pPr>
              <a:lnSpc>
                <a:spcPct val="80000"/>
              </a:lnSpc>
              <a:defRPr sz="6000" b="0" i="0" cap="all">
                <a:solidFill>
                  <a:schemeClr val="bg1"/>
                </a:solidFill>
                <a:latin typeface="+mj-lt"/>
              </a:defRPr>
            </a:lvl1pPr>
          </a:lstStyle>
          <a:p>
            <a:endParaRPr lang="en-US" dirty="0"/>
          </a:p>
        </p:txBody>
      </p:sp>
      <p:sp>
        <p:nvSpPr>
          <p:cNvPr id="3" name="Subtitle 2"/>
          <p:cNvSpPr>
            <a:spLocks noGrp="1"/>
          </p:cNvSpPr>
          <p:nvPr>
            <p:ph type="subTitle" idx="1"/>
          </p:nvPr>
        </p:nvSpPr>
        <p:spPr>
          <a:xfrm>
            <a:off x="361949" y="3977640"/>
            <a:ext cx="6309360" cy="1371600"/>
          </a:xfrm>
        </p:spPr>
        <p:txBody>
          <a:bodyPr>
            <a:normAutofit/>
          </a:bodyPr>
          <a:lstStyle>
            <a:lvl1pPr marL="0" indent="0" algn="l">
              <a:spcAft>
                <a:spcPts val="0"/>
              </a:spcAft>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3" name="TextBox 22"/>
          <p:cNvSpPr txBox="1"/>
          <p:nvPr/>
        </p:nvSpPr>
        <p:spPr>
          <a:xfrm>
            <a:off x="361949" y="6337300"/>
            <a:ext cx="1828800" cy="228600"/>
          </a:xfrm>
          <a:prstGeom prst="rect">
            <a:avLst/>
          </a:prstGeom>
          <a:noFill/>
        </p:spPr>
        <p:txBody>
          <a:bodyPr wrap="square" lIns="0" tIns="0" rIns="0" bIns="0" rtlCol="0" anchor="b" anchorCtr="0">
            <a:normAutofit/>
          </a:bodyPr>
          <a:lstStyle/>
          <a:p>
            <a:pPr algn="l"/>
            <a:r>
              <a:rPr lang="en-US" sz="800" dirty="0" smtClean="0">
                <a:solidFill>
                  <a:srgbClr val="FFFFFF"/>
                </a:solidFill>
              </a:rPr>
              <a:t>© 2015 Morgan, Lewis &amp; Bockius LLP</a:t>
            </a:r>
            <a:endParaRPr lang="en-US" sz="800" dirty="0">
              <a:solidFill>
                <a:srgbClr val="FFFFFF"/>
              </a:solidFill>
            </a:endParaRPr>
          </a:p>
        </p:txBody>
      </p:sp>
      <p:grpSp>
        <p:nvGrpSpPr>
          <p:cNvPr id="4" name="Group 21"/>
          <p:cNvGrpSpPr>
            <a:grpSpLocks noChangeAspect="1"/>
          </p:cNvGrpSpPr>
          <p:nvPr userDrawn="1"/>
        </p:nvGrpSpPr>
        <p:grpSpPr bwMode="black">
          <a:xfrm>
            <a:off x="365759" y="274320"/>
            <a:ext cx="2808762" cy="409707"/>
            <a:chOff x="838200" y="609600"/>
            <a:chExt cx="7835890" cy="1143000"/>
          </a:xfrm>
          <a:solidFill>
            <a:srgbClr val="FFFFFF"/>
          </a:solidFill>
        </p:grpSpPr>
        <p:sp>
          <p:nvSpPr>
            <p:cNvPr id="25"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041801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59" y="124006"/>
            <a:ext cx="8408353" cy="1005840"/>
          </a:xfr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Month 00, 0000 (if needed)</a:t>
            </a:r>
            <a:endParaRPr lang="en-US"/>
          </a:p>
        </p:txBody>
      </p:sp>
      <p:sp>
        <p:nvSpPr>
          <p:cNvPr id="5" name="Footer Placeholder 4"/>
          <p:cNvSpPr>
            <a:spLocks noGrp="1"/>
          </p:cNvSpPr>
          <p:nvPr>
            <p:ph type="ftr" sz="quarter" idx="11"/>
          </p:nvPr>
        </p:nvSpPr>
        <p:spPr/>
        <p:txBody>
          <a:bodyPr/>
          <a:lstStyle/>
          <a:p>
            <a:r>
              <a:rPr lang="en-US" smtClean="0"/>
              <a:t>Footer (if needed)</a:t>
            </a:r>
            <a:endParaRPr lang="en-US"/>
          </a:p>
        </p:txBody>
      </p:sp>
      <p:sp>
        <p:nvSpPr>
          <p:cNvPr id="6" name="Slide Number Placeholder 5"/>
          <p:cNvSpPr>
            <a:spLocks noGrp="1"/>
          </p:cNvSpPr>
          <p:nvPr>
            <p:ph type="sldNum" sz="quarter" idx="12"/>
          </p:nvPr>
        </p:nvSpPr>
        <p:spPr/>
        <p:txBody>
          <a:bodyPr/>
          <a:lstStyle/>
          <a:p>
            <a:pPr>
              <a:defRPr/>
            </a:pPr>
            <a:fld id="{1CD582F8-09C7-4834-9CB0-B472C8B98292}" type="slidenum">
              <a:rPr lang="en-US" smtClean="0"/>
              <a:pPr>
                <a:defRPr/>
              </a:pPr>
              <a:t>‹#›</a:t>
            </a:fld>
            <a:endParaRPr lang="en-US" dirty="0"/>
          </a:p>
        </p:txBody>
      </p:sp>
    </p:spTree>
    <p:extLst>
      <p:ext uri="{BB962C8B-B14F-4D97-AF65-F5344CB8AC3E}">
        <p14:creationId xmlns:p14="http://schemas.microsoft.com/office/powerpoint/2010/main" val="259038629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flipV="1">
            <a:off x="0" y="-2"/>
            <a:ext cx="9144000" cy="118872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759" y="124006"/>
            <a:ext cx="8408353" cy="1005840"/>
          </a:xfr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Month 00, 0000 (if needed)</a:t>
            </a:r>
            <a:endParaRPr lang="en-US"/>
          </a:p>
        </p:txBody>
      </p:sp>
      <p:sp>
        <p:nvSpPr>
          <p:cNvPr id="5" name="Footer Placeholder 4"/>
          <p:cNvSpPr>
            <a:spLocks noGrp="1"/>
          </p:cNvSpPr>
          <p:nvPr>
            <p:ph type="ftr" sz="quarter" idx="11"/>
          </p:nvPr>
        </p:nvSpPr>
        <p:spPr/>
        <p:txBody>
          <a:bodyPr/>
          <a:lstStyle/>
          <a:p>
            <a:r>
              <a:rPr lang="en-US" smtClean="0"/>
              <a:t>Footer (if needed)</a:t>
            </a:r>
            <a:endParaRPr lang="en-US"/>
          </a:p>
        </p:txBody>
      </p:sp>
      <p:sp>
        <p:nvSpPr>
          <p:cNvPr id="6" name="Slide Number Placeholder 5"/>
          <p:cNvSpPr>
            <a:spLocks noGrp="1"/>
          </p:cNvSpPr>
          <p:nvPr>
            <p:ph type="sldNum" sz="quarter" idx="12"/>
          </p:nvPr>
        </p:nvSpPr>
        <p:spPr/>
        <p:txBody>
          <a:bodyPr/>
          <a:lstStyle/>
          <a:p>
            <a:pPr>
              <a:defRPr/>
            </a:pPr>
            <a:fld id="{1CD582F8-09C7-4834-9CB0-B472C8B98292}" type="slidenum">
              <a:rPr lang="en-US" smtClean="0"/>
              <a:pPr>
                <a:defRPr/>
              </a:pPr>
              <a:t>‹#›</a:t>
            </a:fld>
            <a:endParaRPr lang="en-US" dirty="0"/>
          </a:p>
        </p:txBody>
      </p:sp>
    </p:spTree>
    <p:extLst>
      <p:ext uri="{BB962C8B-B14F-4D97-AF65-F5344CB8AC3E}">
        <p14:creationId xmlns:p14="http://schemas.microsoft.com/office/powerpoint/2010/main" val="259038629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Divider ">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5759" y="731519"/>
            <a:ext cx="5486387" cy="2743200"/>
          </a:xfrm>
        </p:spPr>
        <p:txBody>
          <a:bodyPr tIns="45720" anchor="t">
            <a:noAutofit/>
          </a:bodyPr>
          <a:lstStyle>
            <a:lvl1pPr algn="l">
              <a:lnSpc>
                <a:spcPct val="80000"/>
              </a:lnSpc>
              <a:defRPr sz="4800" b="0" cap="a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5760" y="316935"/>
            <a:ext cx="8412480" cy="365760"/>
          </a:xfrm>
        </p:spPr>
        <p:txBody>
          <a:bodyPr anchor="t" anchorCtr="0"/>
          <a:lstStyle>
            <a:lvl1pPr marL="0" indent="0">
              <a:spcAft>
                <a:spcPts val="0"/>
              </a:spcAft>
              <a:buNone/>
              <a:defRPr sz="2000" cap="all">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047159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Divider - BLU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gray">
          <a:xfrm>
            <a:off x="365759" y="731519"/>
            <a:ext cx="5486387" cy="2743200"/>
          </a:xfrm>
        </p:spPr>
        <p:txBody>
          <a:bodyPr tIns="45720" anchor="t">
            <a:noAutofit/>
          </a:bodyPr>
          <a:lstStyle>
            <a:lvl1pPr algn="l">
              <a:lnSpc>
                <a:spcPct val="80000"/>
              </a:lnSpc>
              <a:defRPr sz="4800" b="0" cap="a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365760" y="316935"/>
            <a:ext cx="8412480" cy="365760"/>
          </a:xfrm>
        </p:spPr>
        <p:txBody>
          <a:bodyPr anchor="t" anchorCtr="0"/>
          <a:lstStyle>
            <a:lvl1pPr marL="0" indent="0">
              <a:spcAft>
                <a:spcPts val="0"/>
              </a:spcAft>
              <a:buNone/>
              <a:defRPr sz="2000" cap="all">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0471598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361950" y="2038350"/>
            <a:ext cx="4114800" cy="3908426"/>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9313" y="2038350"/>
            <a:ext cx="4114800" cy="3908425"/>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Month 00, 0000 (if needed)</a:t>
            </a:r>
            <a:endParaRPr lang="en-US"/>
          </a:p>
        </p:txBody>
      </p:sp>
      <p:sp>
        <p:nvSpPr>
          <p:cNvPr id="6" name="Footer Placeholder 5"/>
          <p:cNvSpPr>
            <a:spLocks noGrp="1"/>
          </p:cNvSpPr>
          <p:nvPr>
            <p:ph type="ftr" sz="quarter" idx="11"/>
          </p:nvPr>
        </p:nvSpPr>
        <p:spPr/>
        <p:txBody>
          <a:bodyPr/>
          <a:lstStyle/>
          <a:p>
            <a:r>
              <a:rPr lang="en-US" smtClean="0"/>
              <a:t>Footer (if needed)</a:t>
            </a:r>
            <a:endParaRPr lang="en-US"/>
          </a:p>
        </p:txBody>
      </p:sp>
      <p:sp>
        <p:nvSpPr>
          <p:cNvPr id="7" name="Slide Number Placeholder 6"/>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
        <p:nvSpPr>
          <p:cNvPr id="8" name="Text Placeholder 2"/>
          <p:cNvSpPr>
            <a:spLocks noGrp="1"/>
          </p:cNvSpPr>
          <p:nvPr>
            <p:ph type="body" idx="13"/>
          </p:nvPr>
        </p:nvSpPr>
        <p:spPr>
          <a:xfrm>
            <a:off x="361950" y="1346200"/>
            <a:ext cx="4114800" cy="594360"/>
          </a:xfrm>
        </p:spPr>
        <p:txBody>
          <a:bodyPr anchor="b">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4"/>
          <p:cNvSpPr>
            <a:spLocks noGrp="1"/>
          </p:cNvSpPr>
          <p:nvPr>
            <p:ph type="body" sz="quarter" idx="3"/>
          </p:nvPr>
        </p:nvSpPr>
        <p:spPr>
          <a:xfrm>
            <a:off x="4663440" y="1346200"/>
            <a:ext cx="4114800" cy="594360"/>
          </a:xfrm>
        </p:spPr>
        <p:txBody>
          <a:bodyPr anchor="b">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1541431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59" y="198437"/>
            <a:ext cx="8408353" cy="1005840"/>
          </a:xfrm>
          <a:prstGeom prst="rect">
            <a:avLst/>
          </a:prstGeom>
        </p:spPr>
        <p:txBody>
          <a:bodyPr vert="horz" lIns="0" tIns="0" rIns="0" bIns="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1949" y="1374776"/>
            <a:ext cx="8412163" cy="45720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6337300"/>
            <a:ext cx="3657600" cy="228600"/>
          </a:xfrm>
          <a:prstGeom prst="rect">
            <a:avLst/>
          </a:prstGeom>
        </p:spPr>
        <p:txBody>
          <a:bodyPr vert="horz" lIns="0" tIns="0" rIns="0" bIns="0" rtlCol="0" anchor="b" anchorCtr="0">
            <a:normAutofit/>
          </a:bodyPr>
          <a:lstStyle>
            <a:lvl1pPr algn="r">
              <a:defRPr sz="800">
                <a:solidFill>
                  <a:schemeClr val="tx1"/>
                </a:solidFill>
              </a:defRPr>
            </a:lvl1pPr>
          </a:lstStyle>
          <a:p>
            <a:r>
              <a:rPr lang="en-US" smtClean="0"/>
              <a:t>Month 00, 0000 (if needed)</a:t>
            </a:r>
            <a:endParaRPr lang="en-US" dirty="0"/>
          </a:p>
        </p:txBody>
      </p:sp>
      <p:sp>
        <p:nvSpPr>
          <p:cNvPr id="5" name="Footer Placeholder 4"/>
          <p:cNvSpPr>
            <a:spLocks noGrp="1"/>
          </p:cNvSpPr>
          <p:nvPr>
            <p:ph type="ftr" sz="quarter" idx="3"/>
          </p:nvPr>
        </p:nvSpPr>
        <p:spPr>
          <a:xfrm>
            <a:off x="2514600" y="6337300"/>
            <a:ext cx="3657600" cy="228600"/>
          </a:xfrm>
          <a:prstGeom prst="rect">
            <a:avLst/>
          </a:prstGeom>
        </p:spPr>
        <p:txBody>
          <a:bodyPr vert="horz" lIns="0" tIns="0" rIns="0" bIns="0" rtlCol="0" anchor="b" anchorCtr="0">
            <a:normAutofit/>
          </a:bodyPr>
          <a:lstStyle>
            <a:lvl1pPr algn="l">
              <a:defRPr sz="800">
                <a:solidFill>
                  <a:schemeClr val="tx1"/>
                </a:solidFill>
              </a:defRPr>
            </a:lvl1pPr>
          </a:lstStyle>
          <a:p>
            <a:r>
              <a:rPr lang="en-US" smtClean="0"/>
              <a:t>Footer (if needed)</a:t>
            </a:r>
            <a:endParaRPr lang="en-US" dirty="0"/>
          </a:p>
        </p:txBody>
      </p:sp>
      <p:sp>
        <p:nvSpPr>
          <p:cNvPr id="7" name="Oval 6"/>
          <p:cNvSpPr/>
          <p:nvPr/>
        </p:nvSpPr>
        <p:spPr bwMode="gray">
          <a:xfrm>
            <a:off x="8408353" y="6309360"/>
            <a:ext cx="365760" cy="36576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bwMode="gray">
          <a:xfrm>
            <a:off x="8410575" y="6309360"/>
            <a:ext cx="363537" cy="365760"/>
          </a:xfrm>
          <a:prstGeom prst="rect">
            <a:avLst/>
          </a:prstGeom>
        </p:spPr>
        <p:txBody>
          <a:bodyPr vert="horz" lIns="0" tIns="0" rIns="0" bIns="18288" rtlCol="0" anchor="ctr">
            <a:normAutofit/>
          </a:bodyPr>
          <a:lstStyle>
            <a:lvl1pPr algn="ctr">
              <a:defRPr sz="1200" b="1">
                <a:solidFill>
                  <a:schemeClr val="bg1"/>
                </a:solidFill>
              </a:defRPr>
            </a:lvl1pPr>
          </a:lstStyle>
          <a:p>
            <a:pPr>
              <a:defRPr/>
            </a:pPr>
            <a:fld id="{239FF972-6058-4859-ADE8-D70EEBA9A665}" type="slidenum">
              <a:rPr lang="en-US" smtClean="0"/>
              <a:pPr>
                <a:defRPr/>
              </a:pPr>
              <a:t>‹#›</a:t>
            </a:fld>
            <a:endParaRPr lang="en-US" dirty="0"/>
          </a:p>
        </p:txBody>
      </p:sp>
      <p:grpSp>
        <p:nvGrpSpPr>
          <p:cNvPr id="8" name="Group 36"/>
          <p:cNvGrpSpPr>
            <a:grpSpLocks noChangeAspect="1"/>
          </p:cNvGrpSpPr>
          <p:nvPr/>
        </p:nvGrpSpPr>
        <p:grpSpPr bwMode="black">
          <a:xfrm>
            <a:off x="365760" y="6360101"/>
            <a:ext cx="1737360" cy="253424"/>
            <a:chOff x="838200" y="609600"/>
            <a:chExt cx="7835890" cy="1143000"/>
          </a:xfrm>
          <a:solidFill>
            <a:srgbClr val="000000"/>
          </a:solidFill>
        </p:grpSpPr>
        <p:sp>
          <p:nvSpPr>
            <p:cNvPr id="38"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4916561"/>
      </p:ext>
    </p:extLst>
  </p:cSld>
  <p:clrMap bg1="lt1" tx1="dk1" bg2="lt2" tx2="dk2" accent1="accent1" accent2="accent2" accent3="accent3" accent4="accent4" accent5="accent5" accent6="accent6" hlink="hlink" folHlink="folHlink"/>
  <p:sldLayoutIdLst>
    <p:sldLayoutId id="2147483797" r:id="rId1"/>
    <p:sldLayoutId id="2147483819" r:id="rId2"/>
    <p:sldLayoutId id="2147483817" r:id="rId3"/>
    <p:sldLayoutId id="2147483799" r:id="rId4"/>
    <p:sldLayoutId id="2147483800" r:id="rId5"/>
    <p:sldLayoutId id="2147483824" r:id="rId6"/>
    <p:sldLayoutId id="2147483801" r:id="rId7"/>
    <p:sldLayoutId id="2147483822" r:id="rId8"/>
    <p:sldLayoutId id="2147483802" r:id="rId9"/>
    <p:sldLayoutId id="2147483803" r:id="rId10"/>
    <p:sldLayoutId id="2147483805" r:id="rId11"/>
    <p:sldLayoutId id="2147483825" r:id="rId12"/>
    <p:sldLayoutId id="2147483806" r:id="rId13"/>
    <p:sldLayoutId id="2147483807" r:id="rId14"/>
    <p:sldLayoutId id="2147483823" r:id="rId15"/>
    <p:sldLayoutId id="2147483809" r:id="rId16"/>
    <p:sldLayoutId id="2147483810" r:id="rId17"/>
    <p:sldLayoutId id="2147483813" r:id="rId18"/>
    <p:sldLayoutId id="2147483820" r:id="rId19"/>
    <p:sldLayoutId id="2147483731" r:id="rId20"/>
  </p:sldLayoutIdLst>
  <p:transition>
    <p:fade/>
  </p:transition>
  <p:timing>
    <p:tnLst>
      <p:par>
        <p:cTn id="1" dur="indefinite" restart="never" nodeType="tmRoot"/>
      </p:par>
    </p:tnLst>
  </p:timing>
  <p:hf hdr="0" ftr="0" dt="0"/>
  <p:txStyles>
    <p:titleStyle>
      <a:lvl1pPr algn="l" defTabSz="914400" rtl="0" eaLnBrk="1" latinLnBrk="0" hangingPunct="1">
        <a:lnSpc>
          <a:spcPct val="95000"/>
        </a:lnSpc>
        <a:spcBef>
          <a:spcPct val="0"/>
        </a:spcBef>
        <a:buNone/>
        <a:defRPr sz="3000" b="1" kern="1200">
          <a:solidFill>
            <a:schemeClr val="tx1"/>
          </a:solidFill>
          <a:latin typeface="+mn-lt"/>
          <a:ea typeface="+mj-ea"/>
          <a:cs typeface="+mj-cs"/>
        </a:defRPr>
      </a:lvl1pPr>
    </p:titleStyle>
    <p:bodyStyle>
      <a:lvl1pPr marL="230188" indent="-230188" algn="l" defTabSz="914400" rtl="0" eaLnBrk="1" latinLnBrk="0" hangingPunct="1">
        <a:spcBef>
          <a:spcPts val="900"/>
        </a:spcBef>
        <a:spcAft>
          <a:spcPts val="0"/>
        </a:spcAft>
        <a:buFont typeface="Tahoma" pitchFamily="34" charset="0"/>
        <a:buChar char="•"/>
        <a:defRPr sz="2000" kern="1200">
          <a:solidFill>
            <a:schemeClr val="tx1"/>
          </a:solidFill>
          <a:latin typeface="+mn-lt"/>
          <a:ea typeface="+mn-ea"/>
          <a:cs typeface="+mn-cs"/>
        </a:defRPr>
      </a:lvl1pPr>
      <a:lvl2pPr marL="460375" indent="-230188" algn="l" defTabSz="914400" rtl="0" eaLnBrk="1" latinLnBrk="0" hangingPunct="1">
        <a:spcBef>
          <a:spcPts val="600"/>
        </a:spcBef>
        <a:spcAft>
          <a:spcPts val="0"/>
        </a:spcAft>
        <a:buFont typeface="Tahoma"/>
        <a:buChar char="–"/>
        <a:defRPr sz="1800" kern="1200">
          <a:solidFill>
            <a:schemeClr val="tx1"/>
          </a:solidFill>
          <a:latin typeface="+mn-lt"/>
          <a:ea typeface="+mn-ea"/>
          <a:cs typeface="+mn-cs"/>
        </a:defRPr>
      </a:lvl2pPr>
      <a:lvl3pPr marL="682625" indent="-222250" algn="l" defTabSz="914400" rtl="0" eaLnBrk="1" latinLnBrk="0" hangingPunct="1">
        <a:spcBef>
          <a:spcPts val="600"/>
        </a:spcBef>
        <a:spcAft>
          <a:spcPts val="0"/>
        </a:spcAft>
        <a:buFont typeface="Tahoma"/>
        <a:buChar char="–"/>
        <a:defRPr sz="1600" kern="1200">
          <a:solidFill>
            <a:schemeClr val="tx1"/>
          </a:solidFill>
          <a:latin typeface="+mn-lt"/>
          <a:ea typeface="+mn-ea"/>
          <a:cs typeface="+mn-cs"/>
        </a:defRPr>
      </a:lvl3pPr>
      <a:lvl4pPr marL="911225" indent="-228600" algn="l" defTabSz="914400" rtl="0" eaLnBrk="1" latinLnBrk="0" hangingPunct="1">
        <a:spcBef>
          <a:spcPts val="600"/>
        </a:spcBef>
        <a:spcAft>
          <a:spcPts val="0"/>
        </a:spcAft>
        <a:buFont typeface="Tahoma"/>
        <a:buChar char="–"/>
        <a:defRPr sz="1600" kern="1200">
          <a:solidFill>
            <a:schemeClr val="tx1"/>
          </a:solidFill>
          <a:latin typeface="+mn-lt"/>
          <a:ea typeface="+mn-ea"/>
          <a:cs typeface="+mn-cs"/>
        </a:defRPr>
      </a:lvl4pPr>
      <a:lvl5pPr marL="1141413" indent="-230188" algn="l" defTabSz="914400" rtl="0" eaLnBrk="1" latinLnBrk="0" hangingPunct="1">
        <a:spcBef>
          <a:spcPts val="600"/>
        </a:spcBef>
        <a:spcAft>
          <a:spcPts val="0"/>
        </a:spcAft>
        <a:buFont typeface="Tahoma"/>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0EA8D-E4F1-44C4-917D-DBBCD4883A1A}" type="datetimeFigureOut">
              <a:rPr lang="en-US" smtClean="0"/>
              <a:pPr/>
              <a:t>6/3/2015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F30BC-A09B-4765-A326-D06BAD319D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406" y="760491"/>
            <a:ext cx="8184334" cy="1696272"/>
          </a:xfrm>
        </p:spPr>
        <p:txBody>
          <a:bodyPr>
            <a:noAutofit/>
          </a:bodyPr>
          <a:lstStyle/>
          <a:p>
            <a:pPr algn="ctr">
              <a:lnSpc>
                <a:spcPct val="100000"/>
              </a:lnSpc>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State of Connecticut </a:t>
            </a:r>
            <a:br>
              <a:rPr lang="en-US" sz="2800" b="1" dirty="0" smtClean="0"/>
            </a:br>
            <a:r>
              <a:rPr lang="en-US" sz="2800" b="1" dirty="0" smtClean="0"/>
              <a:t>Retirement Security Board</a:t>
            </a:r>
            <a:br>
              <a:rPr lang="en-US" sz="2800" b="1" dirty="0" smtClean="0"/>
            </a:br>
            <a:r>
              <a:rPr lang="en-US" sz="2800" b="1" dirty="0" smtClean="0"/>
              <a:t>Public retirement plan -</a:t>
            </a:r>
            <a:br>
              <a:rPr lang="en-US" sz="2800" b="1" dirty="0" smtClean="0"/>
            </a:br>
            <a:r>
              <a:rPr lang="en-US" sz="2800" b="1" dirty="0" smtClean="0"/>
              <a:t>Practical Legal considerations</a:t>
            </a:r>
            <a:endParaRPr lang="en-US" sz="2800" b="1" dirty="0"/>
          </a:p>
        </p:txBody>
      </p:sp>
      <p:sp>
        <p:nvSpPr>
          <p:cNvPr id="3" name="Subtitle 2"/>
          <p:cNvSpPr>
            <a:spLocks noGrp="1"/>
          </p:cNvSpPr>
          <p:nvPr>
            <p:ph type="subTitle" idx="1"/>
          </p:nvPr>
        </p:nvSpPr>
        <p:spPr>
          <a:xfrm>
            <a:off x="1394334" y="2706987"/>
            <a:ext cx="6309360" cy="1866651"/>
          </a:xfrm>
        </p:spPr>
        <p:txBody>
          <a:bodyPr>
            <a:normAutofit/>
          </a:bodyPr>
          <a:lstStyle/>
          <a:p>
            <a:pPr algn="ctr"/>
            <a:r>
              <a:rPr lang="en-US" dirty="0" smtClean="0"/>
              <a:t>Marla J. Kreindler</a:t>
            </a:r>
            <a:br>
              <a:rPr lang="en-US" dirty="0" smtClean="0"/>
            </a:br>
            <a:r>
              <a:rPr lang="en-US" dirty="0" smtClean="0"/>
              <a:t>Craig A. Bitman</a:t>
            </a:r>
          </a:p>
          <a:p>
            <a:pPr algn="ctr"/>
            <a:r>
              <a:rPr lang="en-US" dirty="0" smtClean="0"/>
              <a:t>Morgan, Lewis &amp; </a:t>
            </a:r>
            <a:r>
              <a:rPr lang="en-US" dirty="0" err="1" smtClean="0"/>
              <a:t>Bockius</a:t>
            </a:r>
            <a:r>
              <a:rPr lang="en-US" dirty="0" smtClean="0"/>
              <a:t> LLP</a:t>
            </a:r>
          </a:p>
          <a:p>
            <a:pPr algn="ctr"/>
            <a:r>
              <a:rPr lang="en-US" sz="2000" dirty="0" smtClean="0"/>
              <a:t>June 3, 2015</a:t>
            </a:r>
            <a:endParaRPr lang="en-U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2920" y="0"/>
            <a:ext cx="8408353" cy="479834"/>
          </a:xfrm>
        </p:spPr>
        <p:txBody>
          <a:bodyPr>
            <a:normAutofit/>
          </a:bodyPr>
          <a:lstStyle/>
          <a:p>
            <a:pPr algn="ctr"/>
            <a:r>
              <a:rPr lang="en-US" sz="1400" dirty="0" smtClean="0"/>
              <a:t>Employee Benefits and Executive Compensation and Investment Management Practices</a:t>
            </a:r>
            <a:endParaRPr lang="en-US" sz="1400" dirty="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10</a:t>
            </a:fld>
            <a:endParaRPr lang="en-US" dirty="0"/>
          </a:p>
        </p:txBody>
      </p:sp>
      <p:sp>
        <p:nvSpPr>
          <p:cNvPr id="3" name="Content Placeholder 2"/>
          <p:cNvSpPr>
            <a:spLocks noGrp="1"/>
          </p:cNvSpPr>
          <p:nvPr>
            <p:ph idx="4294967295"/>
          </p:nvPr>
        </p:nvSpPr>
        <p:spPr>
          <a:xfrm>
            <a:off x="298766" y="679011"/>
            <a:ext cx="3892987" cy="5613148"/>
          </a:xfrm>
        </p:spPr>
        <p:txBody>
          <a:bodyPr>
            <a:noAutofit/>
          </a:bodyPr>
          <a:lstStyle/>
          <a:p>
            <a:pPr marL="0" indent="0">
              <a:spcBef>
                <a:spcPts val="0"/>
              </a:spcBef>
              <a:spcAft>
                <a:spcPts val="1200"/>
              </a:spcAft>
              <a:buNone/>
            </a:pPr>
            <a:r>
              <a:rPr lang="en-US" sz="1050" dirty="0" smtClean="0"/>
              <a:t>Our Employee Benefits and Executive Compensation (“Employee Benefits”) and Investment Management Practices provide a broad range of legal services to private companies and public/governmental entities sponsoring various different types of retirement plans and IRAs, and also to financial institutions such as insurance companies, banks, mutual fund complexes, investment advisers and broker-dealers. We work closely with our colleagues in the firm’s tax controversy and planning, financial services regulatory, securities and corporate governance, real estate, and governmental relations practice areas, providing a comprehensive response to the demands of today’s increasingly complex regulatory environment and policy considerations impacting the retirement industry. Drawing from our broad-based Employee Benefits and Investment Management Practices, we have an especially strong depth of experience with IRAs, retirement platforms, auto-enrollment, fiduciary governance and investments, risk management, product development and policy considerations, provider contracting, regulatory compliance, and enforcement issues.</a:t>
            </a:r>
          </a:p>
          <a:p>
            <a:pPr marL="0" indent="0">
              <a:spcBef>
                <a:spcPts val="0"/>
              </a:spcBef>
              <a:spcAft>
                <a:spcPts val="1200"/>
              </a:spcAft>
              <a:buNone/>
            </a:pPr>
            <a:r>
              <a:rPr lang="en-US" sz="1050" dirty="0" smtClean="0"/>
              <a:t> We are up-to-date and actively engaged across the retirement industry, including, for example, through our participation in the Defined Contribution Institutional Investment Association (</a:t>
            </a:r>
            <a:r>
              <a:rPr lang="en-US" sz="1050" dirty="0" err="1" smtClean="0"/>
              <a:t>DCIIA</a:t>
            </a:r>
            <a:r>
              <a:rPr lang="en-US" sz="1050" dirty="0" smtClean="0"/>
              <a:t>), the American Benefits Council, the ABA, The </a:t>
            </a:r>
            <a:r>
              <a:rPr lang="en-US" sz="1050" dirty="0" err="1" smtClean="0"/>
              <a:t>ERISA</a:t>
            </a:r>
            <a:r>
              <a:rPr lang="en-US" sz="1050" dirty="0" smtClean="0"/>
              <a:t> Industry Committee (ERIC), and the employee benefits committee of the U.S. Chamber of Commerce, among other organizations and representations.</a:t>
            </a:r>
          </a:p>
          <a:p>
            <a:pPr marL="0" indent="0">
              <a:spcBef>
                <a:spcPts val="0"/>
              </a:spcBef>
              <a:spcAft>
                <a:spcPts val="1200"/>
              </a:spcAft>
              <a:buNone/>
            </a:pPr>
            <a:r>
              <a:rPr lang="en-US" sz="1050" dirty="0" smtClean="0"/>
              <a:t>Our Employee Benefits Practice is one of the largest and broadest employee benefits practice groups in the country with approximately 75 lawyers and benefits professionals practicing across nine offices from coast-to-coast.  In order to better serve our clients and to leverage the depth of our experience, our practice group is divided into seven topical Task Forces, including our Fiduciary and Plan Sponsor Task Forces, which helps to enhance  our representation of IRA program sponsors and custodians, and private and public sponsors of retirement systems and programs.</a:t>
            </a:r>
          </a:p>
          <a:p>
            <a:pPr marL="0" indent="0">
              <a:spcBef>
                <a:spcPts val="0"/>
              </a:spcBef>
              <a:spcAft>
                <a:spcPts val="1200"/>
              </a:spcAft>
              <a:buNone/>
            </a:pPr>
            <a:endParaRPr lang="en-US" sz="1050" dirty="0" smtClean="0"/>
          </a:p>
        </p:txBody>
      </p:sp>
      <p:sp>
        <p:nvSpPr>
          <p:cNvPr id="9" name="Content Placeholder 2"/>
          <p:cNvSpPr txBox="1">
            <a:spLocks/>
          </p:cNvSpPr>
          <p:nvPr/>
        </p:nvSpPr>
        <p:spPr>
          <a:xfrm>
            <a:off x="4778721" y="650341"/>
            <a:ext cx="3849232" cy="5143877"/>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1200"/>
              </a:spcAft>
              <a:buClrTx/>
              <a:buSzTx/>
              <a:buFont typeface="Tahoma" pitchFamily="34" charset="0"/>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We serve these clients in connection with the design, establishment, administration, and management of these programs, as well as with regulatory compliance with tax, </a:t>
            </a:r>
            <a:r>
              <a:rPr kumimoji="0" lang="en-US" sz="1050" b="0" i="0" u="none" strike="noStrike" kern="1200" cap="none" spc="0" normalizeH="0" baseline="0" noProof="0" dirty="0" err="1" smtClean="0">
                <a:ln>
                  <a:noFill/>
                </a:ln>
                <a:solidFill>
                  <a:schemeClr val="tx1"/>
                </a:solidFill>
                <a:effectLst/>
                <a:uLnTx/>
                <a:uFillTx/>
                <a:latin typeface="+mn-lt"/>
                <a:ea typeface="+mn-ea"/>
                <a:cs typeface="+mn-cs"/>
              </a:rPr>
              <a:t>ERISA</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state and local retirement laws, and fiduciary governance and risk management. For 2015, we are again ranked in </a:t>
            </a:r>
            <a:r>
              <a:rPr kumimoji="0" lang="en-US" sz="1050" b="0" i="1" u="none" strike="noStrike" kern="1200" cap="none" spc="0" normalizeH="0" baseline="0" noProof="0" dirty="0" smtClean="0">
                <a:ln>
                  <a:noFill/>
                </a:ln>
                <a:solidFill>
                  <a:schemeClr val="tx1"/>
                </a:solidFill>
                <a:effectLst/>
                <a:uLnTx/>
                <a:uFillTx/>
                <a:latin typeface="+mn-lt"/>
                <a:ea typeface="+mn-ea"/>
                <a:cs typeface="+mn-cs"/>
              </a:rPr>
              <a:t>Chambers USA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Band 1 for Nationwide Employee Benefits &amp; Executive Compensation, and we were awarded the </a:t>
            </a:r>
            <a:r>
              <a:rPr kumimoji="0" lang="en-US" sz="1050" b="0" i="1" u="none" strike="noStrike" kern="1200" cap="none" spc="0" normalizeH="0" baseline="0" noProof="0" dirty="0" smtClean="0">
                <a:ln>
                  <a:noFill/>
                </a:ln>
                <a:solidFill>
                  <a:schemeClr val="tx1"/>
                </a:solidFill>
                <a:effectLst/>
                <a:uLnTx/>
                <a:uFillTx/>
                <a:latin typeface="+mn-lt"/>
                <a:ea typeface="+mn-ea"/>
                <a:cs typeface="+mn-cs"/>
              </a:rPr>
              <a:t>Chambers USA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“Awards for Excellence” for Employee Benefits and Executive Compensation in 2014.  We were also listed as a leading law firm for Employee Benefits and Executive Compensation in </a:t>
            </a:r>
            <a:r>
              <a:rPr kumimoji="0" lang="en-US" sz="1050" b="0" i="1" u="none" strike="noStrike" kern="1200" cap="none" spc="0" normalizeH="0" baseline="0" noProof="0" dirty="0" smtClean="0">
                <a:ln>
                  <a:noFill/>
                </a:ln>
                <a:solidFill>
                  <a:schemeClr val="tx1"/>
                </a:solidFill>
                <a:effectLst/>
                <a:uLnTx/>
                <a:uFillTx/>
                <a:latin typeface="+mn-lt"/>
                <a:ea typeface="+mn-ea"/>
                <a:cs typeface="+mn-cs"/>
              </a:rPr>
              <a:t>The Legal 500: United States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(2014).</a:t>
            </a:r>
          </a:p>
          <a:p>
            <a:pPr marL="0" marR="0" lvl="0" indent="0" algn="l" defTabSz="914400" rtl="0" eaLnBrk="1" fontAlgn="auto" latinLnBrk="0" hangingPunct="1">
              <a:lnSpc>
                <a:spcPct val="100000"/>
              </a:lnSpc>
              <a:spcBef>
                <a:spcPts val="0"/>
              </a:spcBef>
              <a:spcAft>
                <a:spcPts val="1200"/>
              </a:spcAft>
              <a:buClrTx/>
              <a:buSzTx/>
              <a:buFont typeface="Tahoma" pitchFamily="34" charset="0"/>
              <a:buNone/>
              <a:tabLst/>
              <a:defRPr/>
            </a:pPr>
            <a:r>
              <a:rPr kumimoji="0" lang="en-US" sz="1050" b="0" i="0" u="none" strike="noStrike" kern="1200" cap="none" spc="0" normalizeH="0" baseline="0" noProof="0" dirty="0" smtClean="0">
                <a:ln>
                  <a:noFill/>
                </a:ln>
                <a:solidFill>
                  <a:schemeClr val="tx1"/>
                </a:solidFill>
                <a:effectLst/>
                <a:uLnTx/>
                <a:uFillTx/>
                <a:latin typeface="+mn-lt"/>
                <a:ea typeface="+mn-ea"/>
                <a:cs typeface="+mn-cs"/>
              </a:rPr>
              <a:t>Our Investment Management Practice Group is one of the largest and most diverse practice groups in the country with more than 100 lawyers across offices located in the financial centers in the United States, Europe, Asia, and the Middle East. Members of our Investment Management and our Employee Benefits Practice Groups work together to advise clients on a wide range of matters impacting sponsors of retirement plans and IRA programs and platforms, including as they relate to the design, establishment, marketing and distribution, board governance, custody and investment management, risk management, and enforcement. We also assist with compliance with SEC, </a:t>
            </a:r>
            <a:r>
              <a:rPr kumimoji="0" lang="en-US" sz="1050" b="0" i="0" u="none" strike="noStrike" kern="1200" cap="none" spc="0" normalizeH="0" baseline="0" noProof="0" dirty="0" err="1" smtClean="0">
                <a:ln>
                  <a:noFill/>
                </a:ln>
                <a:solidFill>
                  <a:schemeClr val="tx1"/>
                </a:solidFill>
                <a:effectLst/>
                <a:uLnTx/>
                <a:uFillTx/>
                <a:latin typeface="+mn-lt"/>
                <a:ea typeface="+mn-ea"/>
                <a:cs typeface="+mn-cs"/>
              </a:rPr>
              <a:t>FINRA</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050" b="0" i="0" u="none" strike="noStrike" kern="1200" cap="none" spc="0" normalizeH="0" baseline="0" noProof="0" dirty="0" err="1" smtClean="0">
                <a:ln>
                  <a:noFill/>
                </a:ln>
                <a:solidFill>
                  <a:schemeClr val="tx1"/>
                </a:solidFill>
                <a:effectLst/>
                <a:uLnTx/>
                <a:uFillTx/>
                <a:latin typeface="+mn-lt"/>
                <a:ea typeface="+mn-ea"/>
                <a:cs typeface="+mn-cs"/>
              </a:rPr>
              <a:t>CFTC</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banking, insurance, privacy, lobbying, anti-corruption, and Patriots Act requirements, and other related legal and regulatory compliance matters. In </a:t>
            </a:r>
            <a:r>
              <a:rPr kumimoji="0" lang="en-US" sz="1050" b="0" i="1" u="none" strike="noStrike" kern="1200" cap="none" spc="0" normalizeH="0" baseline="0" noProof="0" dirty="0" smtClean="0">
                <a:ln>
                  <a:noFill/>
                </a:ln>
                <a:solidFill>
                  <a:schemeClr val="tx1"/>
                </a:solidFill>
                <a:effectLst/>
                <a:uLnTx/>
                <a:uFillTx/>
                <a:latin typeface="+mn-lt"/>
                <a:ea typeface="+mn-ea"/>
                <a:cs typeface="+mn-cs"/>
              </a:rPr>
              <a:t>Chambers USA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(2015), our Investment Management practice is ranked as one of the industry’s top private fund sponsor and formation practices; as a leading firm in Private Equity, Hedge Fund, and Mutual Fund practice areas; and as a leading firm in Financial Services Regulation: Broker Dealer Compliance. </a:t>
            </a:r>
            <a:r>
              <a:rPr kumimoji="0" lang="en-US" sz="1050" b="0" i="1" u="none" strike="noStrike" kern="1200" cap="none" spc="0" normalizeH="0" baseline="0" noProof="0" dirty="0" smtClean="0">
                <a:ln>
                  <a:noFill/>
                </a:ln>
                <a:solidFill>
                  <a:schemeClr val="tx1"/>
                </a:solidFill>
                <a:effectLst/>
                <a:uLnTx/>
                <a:uFillTx/>
                <a:latin typeface="+mn-lt"/>
                <a:ea typeface="+mn-ea"/>
                <a:cs typeface="+mn-cs"/>
              </a:rPr>
              <a:t>The US Legal 500</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 (2014) ranked us as a leading firm the Private Equity Funds, Alternative/Hedge Funds, Mutual Funds, and Venture Capital and Emerging Companies practice areas.</a:t>
            </a:r>
          </a:p>
          <a:p>
            <a:pPr marL="0" marR="0" lvl="0" indent="0" algn="l" defTabSz="914400" rtl="0" eaLnBrk="1" fontAlgn="auto" latinLnBrk="0" hangingPunct="1">
              <a:lnSpc>
                <a:spcPct val="100000"/>
              </a:lnSpc>
              <a:spcBef>
                <a:spcPts val="0"/>
              </a:spcBef>
              <a:spcAft>
                <a:spcPts val="1200"/>
              </a:spcAft>
              <a:buClrTx/>
              <a:buSzTx/>
              <a:buFont typeface="Tahoma" pitchFamily="34" charset="0"/>
              <a:buNone/>
              <a:tabLst/>
              <a:defRPr/>
            </a:pPr>
            <a:endParaRPr kumimoji="0" lang="en-US" sz="105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39FF972-6058-4859-ADE8-D70EEBA9A665}" type="slidenum">
              <a:rPr lang="en-US" smtClean="0"/>
              <a:pPr>
                <a:defRPr/>
              </a:pPr>
              <a:t>11</a:t>
            </a:fld>
            <a:endParaRPr lang="en-US" dirty="0"/>
          </a:p>
        </p:txBody>
      </p:sp>
      <p:sp>
        <p:nvSpPr>
          <p:cNvPr id="4" name="Content Placeholder 2"/>
          <p:cNvSpPr txBox="1">
            <a:spLocks/>
          </p:cNvSpPr>
          <p:nvPr/>
        </p:nvSpPr>
        <p:spPr>
          <a:xfrm>
            <a:off x="389784" y="497942"/>
            <a:ext cx="3792918" cy="5658416"/>
          </a:xfrm>
          <a:prstGeom prst="rect">
            <a:avLst/>
          </a:prstGeom>
        </p:spPr>
        <p:txBody>
          <a:bodyPr>
            <a:noAutofit/>
          </a:bodyPr>
          <a:lstStyle/>
          <a:p>
            <a:pPr marL="0" marR="0" lvl="0" indent="0" algn="l" defTabSz="914400" rtl="0" eaLnBrk="1" fontAlgn="auto" latinLnBrk="0" hangingPunct="1">
              <a:lnSpc>
                <a:spcPct val="100000"/>
              </a:lnSpc>
              <a:spcBef>
                <a:spcPts val="900"/>
              </a:spcBef>
              <a:spcAft>
                <a:spcPts val="0"/>
              </a:spcAft>
              <a:buClrTx/>
              <a:buSzTx/>
              <a:buFont typeface="Tahoma"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IRA Programs and Platforms</a:t>
            </a:r>
          </a:p>
          <a:p>
            <a:pPr marL="0" marR="0" lvl="0" indent="0" algn="l" defTabSz="914400" rtl="0" eaLnBrk="1" fontAlgn="auto" latinLnBrk="0" hangingPunct="1">
              <a:lnSpc>
                <a:spcPct val="100000"/>
              </a:lnSpc>
              <a:spcBef>
                <a:spcPts val="900"/>
              </a:spcBef>
              <a:spcAft>
                <a:spcPts val="0"/>
              </a:spcAft>
              <a:buClrTx/>
              <a:buSzTx/>
              <a:buFont typeface="Tahoma"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provide a full range of services in support of all types of IRAs, as well as IRA and retirement plan platforms and related products and services, including .</a:t>
            </a:r>
          </a:p>
          <a:p>
            <a:pPr marL="0" marR="0" lvl="0" indent="0" algn="l" defTabSz="914400" rtl="0" eaLnBrk="1" fontAlgn="auto" latinLnBrk="0" hangingPunct="1">
              <a:lnSpc>
                <a:spcPct val="100000"/>
              </a:lnSpc>
              <a:spcBef>
                <a:spcPts val="900"/>
              </a:spcBef>
              <a:spcAft>
                <a:spcPts val="0"/>
              </a:spcAft>
              <a:buClrTx/>
              <a:buSzTx/>
              <a:buFont typeface="Tahoma"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Preparation and maintenance of IRA applications, custodial and/or trust agreements, communications and enrollment packages, disclosure statements, beneficiary forms, and other account documentation</a:t>
            </a:r>
          </a:p>
          <a:p>
            <a:pPr marL="230188" marR="0" lvl="0" indent="-230188" algn="l" defTabSz="914400" rtl="0" eaLnBrk="1" fontAlgn="auto" latinLnBrk="0" hangingPunct="1">
              <a:lnSpc>
                <a:spcPct val="100000"/>
              </a:lnSpc>
              <a:spcBef>
                <a:spcPts val="900"/>
              </a:spcBef>
              <a:spcAft>
                <a:spcPts val="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Advice with respect to required tax code compliance (deduction and contribution limits, minimum distributions, etc.), </a:t>
            </a:r>
            <a:r>
              <a:rPr kumimoji="0" lang="en-US" sz="1100" b="0" i="0" u="none" strike="noStrike" kern="1200" cap="none" spc="0" normalizeH="0" baseline="0" noProof="0" dirty="0" err="1" smtClean="0">
                <a:ln>
                  <a:noFill/>
                </a:ln>
                <a:solidFill>
                  <a:schemeClr val="tx1"/>
                </a:solidFill>
                <a:effectLst/>
                <a:uLnTx/>
                <a:uFillTx/>
                <a:latin typeface="+mn-lt"/>
                <a:ea typeface="+mn-ea"/>
                <a:cs typeface="+mn-cs"/>
              </a:rPr>
              <a:t>ERISA</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and state law compliance, and related trust and estate issues</a:t>
            </a:r>
          </a:p>
          <a:p>
            <a:pPr marL="230188" marR="0" lvl="0" indent="-230188" algn="l" defTabSz="914400" rtl="0" eaLnBrk="1" fontAlgn="auto" latinLnBrk="0" hangingPunct="1">
              <a:lnSpc>
                <a:spcPct val="100000"/>
              </a:lnSpc>
              <a:spcBef>
                <a:spcPts val="900"/>
              </a:spcBef>
              <a:spcAft>
                <a:spcPts val="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Obtaining non-bank custodial approvals from the IRS</a:t>
            </a:r>
          </a:p>
          <a:p>
            <a:pPr marL="230188" marR="0" lvl="0" indent="-230188" algn="l" defTabSz="914400" rtl="0" eaLnBrk="1" fontAlgn="auto" latinLnBrk="0" hangingPunct="1">
              <a:lnSpc>
                <a:spcPct val="100000"/>
              </a:lnSpc>
              <a:spcBef>
                <a:spcPts val="900"/>
              </a:spcBef>
              <a:spcAft>
                <a:spcPts val="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Delivering investment education and advice to plan participants and IRA owners</a:t>
            </a:r>
          </a:p>
          <a:p>
            <a:pPr marL="230188" marR="0" lvl="0" indent="-230188" algn="l" defTabSz="914400" rtl="0" eaLnBrk="1" fontAlgn="auto" latinLnBrk="0" hangingPunct="1">
              <a:lnSpc>
                <a:spcPct val="100000"/>
              </a:lnSpc>
              <a:spcBef>
                <a:spcPts val="900"/>
              </a:spcBef>
              <a:spcAft>
                <a:spcPts val="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New product development and addressing legal and regulatory developments</a:t>
            </a:r>
          </a:p>
          <a:p>
            <a:pPr marL="230188" marR="0" lvl="0" indent="-230188" algn="l" defTabSz="914400" rtl="0" eaLnBrk="1" fontAlgn="auto" latinLnBrk="0" hangingPunct="1">
              <a:lnSpc>
                <a:spcPct val="100000"/>
              </a:lnSpc>
              <a:spcBef>
                <a:spcPts val="900"/>
              </a:spcBef>
              <a:spcAft>
                <a:spcPts val="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Coordinating the acquisition, merger, and transfer of IRA custodians </a:t>
            </a:r>
          </a:p>
          <a:p>
            <a:pPr marL="230188" marR="0" lvl="0" indent="-230188" algn="l" defTabSz="914400" rtl="0" eaLnBrk="1" fontAlgn="auto" latinLnBrk="0" hangingPunct="1">
              <a:lnSpc>
                <a:spcPct val="100000"/>
              </a:lnSpc>
              <a:spcBef>
                <a:spcPts val="900"/>
              </a:spcBef>
              <a:spcAft>
                <a:spcPts val="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Navigating complex reporting and filing issues</a:t>
            </a:r>
          </a:p>
          <a:p>
            <a:pPr marL="230188" marR="0" lvl="0" indent="-230188" algn="l" defTabSz="914400" rtl="0" eaLnBrk="1" fontAlgn="auto" latinLnBrk="0" hangingPunct="1">
              <a:lnSpc>
                <a:spcPct val="100000"/>
              </a:lnSpc>
              <a:spcBef>
                <a:spcPts val="900"/>
              </a:spcBef>
              <a:spcAft>
                <a:spcPts val="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Claims processing </a:t>
            </a:r>
          </a:p>
          <a:p>
            <a:pPr marL="0" marR="0" lvl="0" indent="0" algn="l" defTabSz="914400" rtl="0" eaLnBrk="1" fontAlgn="auto" latinLnBrk="0" hangingPunct="1">
              <a:lnSpc>
                <a:spcPct val="100000"/>
              </a:lnSpc>
              <a:spcBef>
                <a:spcPts val="900"/>
              </a:spcBef>
              <a:spcAft>
                <a:spcPts val="0"/>
              </a:spcAft>
              <a:buClrTx/>
              <a:buSzTx/>
              <a:buFont typeface="Tahoma"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In addition, we are actively engaged within the industry through our participation in industry associations and with high-level government officials at the Department of the Treasury and Department of Labor (</a:t>
            </a:r>
            <a:r>
              <a:rPr kumimoji="0" lang="en-US" sz="1100" b="0" i="0" u="none" strike="noStrike" kern="1200" cap="none" spc="0" normalizeH="0" baseline="0" noProof="0" dirty="0" err="1" smtClean="0">
                <a:ln>
                  <a:noFill/>
                </a:ln>
                <a:solidFill>
                  <a:schemeClr val="tx1"/>
                </a:solidFill>
                <a:effectLst/>
                <a:uLnTx/>
                <a:uFillTx/>
                <a:latin typeface="+mn-lt"/>
                <a:ea typeface="+mn-ea"/>
                <a:cs typeface="+mn-cs"/>
              </a:rPr>
              <a:t>DOL</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regarding institutional retirement programs and IRAs.</a:t>
            </a:r>
          </a:p>
          <a:p>
            <a:pPr marL="230188" marR="0" lvl="0" indent="-230188" algn="l" defTabSz="914400" rtl="0" eaLnBrk="1" fontAlgn="auto" latinLnBrk="0" hangingPunct="1">
              <a:lnSpc>
                <a:spcPct val="100000"/>
              </a:lnSpc>
              <a:spcBef>
                <a:spcPts val="900"/>
              </a:spcBef>
              <a:spcAft>
                <a:spcPts val="0"/>
              </a:spcAft>
              <a:buClrTx/>
              <a:buSzTx/>
              <a:buFont typeface="Tahoma" pitchFamily="34" charset="0"/>
              <a:buChar char="•"/>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725908" y="534155"/>
            <a:ext cx="4039150" cy="5676522"/>
          </a:xfrm>
          <a:prstGeom prst="rect">
            <a:avLst/>
          </a:prstGeom>
        </p:spPr>
        <p:txBody>
          <a:bodyPr>
            <a:normAutofit/>
          </a:bodyPr>
          <a:lstStyle/>
          <a:p>
            <a:pPr marL="0" marR="0" lvl="0" indent="0" algn="l" defTabSz="914400" rtl="0" eaLnBrk="1" fontAlgn="auto" latinLnBrk="0" hangingPunct="1">
              <a:lnSpc>
                <a:spcPct val="110000"/>
              </a:lnSpc>
              <a:spcBef>
                <a:spcPts val="0"/>
              </a:spcBef>
              <a:spcAft>
                <a:spcPts val="1200"/>
              </a:spcAft>
              <a:buClrTx/>
              <a:buSzTx/>
              <a:buFont typeface="Tahoma"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Vendor Practice</a:t>
            </a:r>
          </a:p>
          <a:p>
            <a:pPr marL="0" marR="0" lvl="0" indent="0" algn="l" defTabSz="914400" rtl="0" eaLnBrk="1" fontAlgn="auto" latinLnBrk="0" hangingPunct="1">
              <a:lnSpc>
                <a:spcPct val="110000"/>
              </a:lnSpc>
              <a:spcBef>
                <a:spcPts val="0"/>
              </a:spcBef>
              <a:spcAft>
                <a:spcPts val="1200"/>
              </a:spcAft>
              <a:buClrTx/>
              <a:buSzTx/>
              <a:buFont typeface="Tahoma"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a strong understanding of the legal issues that our financial services, recordkeeping and platform provider clients face with respect to the offering and administration of retirement plan products and services.  We regularly provide advice on key industry concerns pertaining to such products and services, such as: </a:t>
            </a:r>
          </a:p>
          <a:p>
            <a:pPr marL="230188" marR="0" lvl="0" indent="-230188" algn="l" defTabSz="914400" rtl="0" eaLnBrk="1" fontAlgn="auto" latinLnBrk="0" hangingPunct="1">
              <a:lnSpc>
                <a:spcPct val="11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Service agreements, vendor alliances, vendor contracting and negotiations</a:t>
            </a:r>
          </a:p>
          <a:p>
            <a:pPr marL="230188" marR="0" lvl="0" indent="-230188" algn="l" defTabSz="914400" rtl="0" eaLnBrk="1" fontAlgn="auto" latinLnBrk="0" hangingPunct="1">
              <a:lnSpc>
                <a:spcPct val="11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Distribution and marketing agreements, SEC, state securities law and </a:t>
            </a:r>
            <a:r>
              <a:rPr kumimoji="0" lang="en-US" sz="1100" b="0" i="0" u="none" strike="noStrike" kern="1200" cap="none" spc="0" normalizeH="0" baseline="0" noProof="0" dirty="0" err="1" smtClean="0">
                <a:ln>
                  <a:noFill/>
                </a:ln>
                <a:solidFill>
                  <a:schemeClr val="tx1"/>
                </a:solidFill>
                <a:effectLst/>
                <a:uLnTx/>
                <a:uFillTx/>
                <a:latin typeface="+mn-lt"/>
                <a:ea typeface="+mn-ea"/>
                <a:cs typeface="+mn-cs"/>
              </a:rPr>
              <a:t>FINRA</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compliance</a:t>
            </a:r>
          </a:p>
          <a:p>
            <a:pPr marL="230188" marR="0" lvl="0" indent="-230188" algn="l" defTabSz="914400" rtl="0" eaLnBrk="1" fontAlgn="auto" latinLnBrk="0" hangingPunct="1">
              <a:lnSpc>
                <a:spcPct val="11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Related compensation arrangements, revenue sharing and sub-transfer agency issues</a:t>
            </a:r>
          </a:p>
          <a:p>
            <a:pPr marL="230188" marR="0" lvl="0" indent="-230188" algn="l" defTabSz="914400" rtl="0" eaLnBrk="1" fontAlgn="auto" latinLnBrk="0" hangingPunct="1">
              <a:lnSpc>
                <a:spcPct val="11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Preparation of prospectuses, summary prospectuses, performance and fee disclosures, fund fact sheets, and related Investment Company Act, securities law, </a:t>
            </a:r>
            <a:r>
              <a:rPr kumimoji="0" lang="en-US" sz="1100" b="0" i="0" u="none" strike="noStrike" kern="1200" cap="none" spc="0" normalizeH="0" baseline="0" noProof="0" dirty="0" err="1" smtClean="0">
                <a:ln>
                  <a:noFill/>
                </a:ln>
                <a:solidFill>
                  <a:schemeClr val="tx1"/>
                </a:solidFill>
                <a:effectLst/>
                <a:uLnTx/>
                <a:uFillTx/>
                <a:latin typeface="+mn-lt"/>
                <a:ea typeface="+mn-ea"/>
                <a:cs typeface="+mn-cs"/>
              </a:rPr>
              <a:t>FINRA</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1100" b="0" i="0" u="none" strike="noStrike" kern="1200" cap="none" spc="0" normalizeH="0" baseline="0" noProof="0" dirty="0" err="1" smtClean="0">
                <a:ln>
                  <a:noFill/>
                </a:ln>
                <a:solidFill>
                  <a:schemeClr val="tx1"/>
                </a:solidFill>
                <a:effectLst/>
                <a:uLnTx/>
                <a:uFillTx/>
                <a:latin typeface="+mn-lt"/>
                <a:ea typeface="+mn-ea"/>
                <a:cs typeface="+mn-cs"/>
              </a:rPr>
              <a:t>ERISA</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compliance</a:t>
            </a:r>
          </a:p>
          <a:p>
            <a:pPr marL="230188" marR="0" lvl="0" indent="-230188" algn="l" defTabSz="914400" rtl="0" eaLnBrk="1" fontAlgn="auto" latinLnBrk="0" hangingPunct="1">
              <a:lnSpc>
                <a:spcPct val="11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Service provider transition matters, including black-out periods and fund mapping </a:t>
            </a:r>
          </a:p>
          <a:p>
            <a:pPr marL="230188" marR="0" lvl="0" indent="-230188" algn="l" defTabSz="914400" rtl="0" eaLnBrk="1" fontAlgn="auto" latinLnBrk="0" hangingPunct="1">
              <a:lnSpc>
                <a:spcPct val="11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Development of compliance policies and procedures</a:t>
            </a:r>
          </a:p>
          <a:p>
            <a:pPr marL="230188" marR="0" lvl="0" indent="-230188" algn="l" defTabSz="914400" rtl="0" eaLnBrk="1" fontAlgn="auto" latinLnBrk="0" hangingPunct="1">
              <a:lnSpc>
                <a:spcPct val="11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Error corrections, compliance and regulatory audits, enforcement, arbitrations and litigation</a:t>
            </a:r>
          </a:p>
          <a:p>
            <a:pPr marL="230188" marR="0" lvl="0" indent="-230188" algn="l" defTabSz="914400" rtl="0" eaLnBrk="1" fontAlgn="auto" latinLnBrk="0" hangingPunct="1">
              <a:lnSpc>
                <a:spcPct val="11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Fiduciary insurance and bonding</a:t>
            </a:r>
          </a:p>
          <a:p>
            <a:pPr marL="230188" marR="0" lvl="0" indent="-230188" algn="l" defTabSz="914400" rtl="0" eaLnBrk="1" fontAlgn="auto" latinLnBrk="0" hangingPunct="1">
              <a:lnSpc>
                <a:spcPct val="100000"/>
              </a:lnSpc>
              <a:spcBef>
                <a:spcPts val="900"/>
              </a:spcBef>
              <a:spcAft>
                <a:spcPts val="0"/>
              </a:spcAft>
              <a:buClrTx/>
              <a:buSzTx/>
              <a:buFont typeface="Tahoma" pitchFamily="34" charset="0"/>
              <a:buChar char="•"/>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39FF972-6058-4859-ADE8-D70EEBA9A665}" type="slidenum">
              <a:rPr lang="en-US" smtClean="0"/>
              <a:pPr>
                <a:defRPr/>
              </a:pPr>
              <a:t>12</a:t>
            </a:fld>
            <a:endParaRPr lang="en-US" dirty="0"/>
          </a:p>
        </p:txBody>
      </p:sp>
      <p:sp>
        <p:nvSpPr>
          <p:cNvPr id="4" name="Content Placeholder 2"/>
          <p:cNvSpPr txBox="1">
            <a:spLocks/>
          </p:cNvSpPr>
          <p:nvPr/>
        </p:nvSpPr>
        <p:spPr>
          <a:xfrm>
            <a:off x="361949" y="262551"/>
            <a:ext cx="3730217" cy="5584637"/>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1200"/>
              </a:spcAft>
              <a:buClrTx/>
              <a:buSzTx/>
              <a:buFont typeface="Tahoma"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Investments and Investment Management</a:t>
            </a:r>
          </a:p>
          <a:p>
            <a:pPr marL="0" marR="0" lvl="0" indent="0" algn="l" defTabSz="914400" rtl="0" eaLnBrk="1" fontAlgn="auto" latinLnBrk="0" hangingPunct="1">
              <a:lnSpc>
                <a:spcPct val="100000"/>
              </a:lnSpc>
              <a:spcBef>
                <a:spcPts val="0"/>
              </a:spcBef>
              <a:spcAft>
                <a:spcPts val="1200"/>
              </a:spcAft>
              <a:buClrTx/>
              <a:buSzTx/>
              <a:buFont typeface="Tahoma"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extensive experience in advising on, negotiating, and drafting agreements in connection with IRA and other plan investments, including:</a:t>
            </a:r>
          </a:p>
          <a:p>
            <a:pPr marL="230188" marR="0" lvl="0" indent="-230188" algn="l" defTabSz="914400" rtl="0" eaLnBrk="1" fontAlgn="auto" latinLnBrk="0" hangingPunct="1">
              <a:lnSpc>
                <a:spcPct val="10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The design and establishment of, or investment in, a wide range of investment vehicles, such as registered investment companies, collective investment trusts, target date funds, separately managed accounts, insurance and bank products, </a:t>
            </a:r>
            <a:r>
              <a:rPr kumimoji="0" lang="en-US" sz="1100" b="0" i="0" u="none" strike="noStrike" kern="1200" cap="none" spc="0" normalizeH="0" baseline="0" noProof="0" dirty="0" err="1" smtClean="0">
                <a:ln>
                  <a:noFill/>
                </a:ln>
                <a:solidFill>
                  <a:schemeClr val="tx1"/>
                </a:solidFill>
                <a:effectLst/>
                <a:uLnTx/>
                <a:uFillTx/>
                <a:latin typeface="+mn-lt"/>
                <a:ea typeface="+mn-ea"/>
                <a:cs typeface="+mn-cs"/>
              </a:rPr>
              <a:t>ETFs</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private, closed end and offshore funds, across a broad spectrum of assets and asset classes, such as stable value, fixed income and equities, international investments, real estate, private equity and alternative investments</a:t>
            </a:r>
          </a:p>
          <a:p>
            <a:pPr marL="230188" marR="0" lvl="0" indent="-230188" algn="l" defTabSz="914400" rtl="0" eaLnBrk="1" fontAlgn="auto" latinLnBrk="0" hangingPunct="1">
              <a:lnSpc>
                <a:spcPct val="10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Transition management</a:t>
            </a:r>
          </a:p>
          <a:p>
            <a:pPr marL="230188" marR="0" lvl="0" indent="-230188" algn="l" defTabSz="914400" rtl="0" eaLnBrk="1" fontAlgn="auto" latinLnBrk="0" hangingPunct="1">
              <a:lnSpc>
                <a:spcPct val="10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Securities lending arrangements</a:t>
            </a:r>
          </a:p>
          <a:p>
            <a:pPr marL="230188" marR="0" lvl="0" indent="-230188" algn="l" defTabSz="914400" rtl="0" eaLnBrk="1" fontAlgn="auto" latinLnBrk="0" hangingPunct="1">
              <a:lnSpc>
                <a:spcPct val="10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Commission recapture programs</a:t>
            </a:r>
          </a:p>
          <a:p>
            <a:pPr marL="230188" marR="0" lvl="0" indent="-230188" algn="l" defTabSz="914400" rtl="0" eaLnBrk="1" fontAlgn="auto" latinLnBrk="0" hangingPunct="1">
              <a:lnSpc>
                <a:spcPct val="10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Soft-dollar and directed brokerage arrangements </a:t>
            </a:r>
          </a:p>
          <a:p>
            <a:pPr marL="0" marR="0" lvl="0" indent="0" algn="l" defTabSz="914400" rtl="0" eaLnBrk="1" fontAlgn="auto" latinLnBrk="0" hangingPunct="1">
              <a:lnSpc>
                <a:spcPct val="100000"/>
              </a:lnSpc>
              <a:spcBef>
                <a:spcPts val="0"/>
              </a:spcBef>
              <a:spcAft>
                <a:spcPts val="1200"/>
              </a:spcAft>
              <a:buClrTx/>
              <a:buSzTx/>
              <a:buFont typeface="Tahoma"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Our lawyers in this area understand the market for various types of investment vehicles and products, and bring decades of practical market experience to clients establishing institutional investment structures.</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4825496" y="235390"/>
            <a:ext cx="3939562" cy="5910853"/>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1200"/>
              </a:spcAft>
              <a:buClrTx/>
              <a:buSzTx/>
              <a:buFont typeface="Tahoma"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Fiduciary Governance </a:t>
            </a:r>
          </a:p>
          <a:p>
            <a:pPr marL="0" marR="0" lvl="0" indent="0" algn="l" defTabSz="914400" rtl="0" eaLnBrk="1" fontAlgn="auto" latinLnBrk="0" hangingPunct="1">
              <a:lnSpc>
                <a:spcPct val="100000"/>
              </a:lnSpc>
              <a:spcBef>
                <a:spcPts val="0"/>
              </a:spcBef>
              <a:spcAft>
                <a:spcPts val="1200"/>
              </a:spcAft>
              <a:buClrTx/>
              <a:buSzTx/>
              <a:buFont typeface="Tahoma"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routinely advise public and private boards of directors, boards of trustees, investment boards and investment committees on state law and </a:t>
            </a:r>
            <a:r>
              <a:rPr kumimoji="0" lang="en-US" sz="1100" b="0" i="0" u="none" strike="noStrike" kern="1200" cap="none" spc="0" normalizeH="0" baseline="0" noProof="0" dirty="0" err="1" smtClean="0">
                <a:ln>
                  <a:noFill/>
                </a:ln>
                <a:solidFill>
                  <a:schemeClr val="tx1"/>
                </a:solidFill>
                <a:effectLst/>
                <a:uLnTx/>
                <a:uFillTx/>
                <a:latin typeface="+mn-lt"/>
                <a:ea typeface="+mn-ea"/>
                <a:cs typeface="+mn-cs"/>
              </a:rPr>
              <a:t>ERISA</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fiduciary governance and prohibited transactions issues, including:</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Establishing a fiduciary governance structure</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Relation of state law to </a:t>
            </a:r>
            <a:r>
              <a:rPr kumimoji="0" lang="en-US" sz="1100" b="0" i="0" u="none" strike="noStrike" kern="1200" cap="none" spc="0" normalizeH="0" baseline="0" noProof="0" dirty="0" err="1" smtClean="0">
                <a:ln>
                  <a:noFill/>
                </a:ln>
                <a:solidFill>
                  <a:schemeClr val="tx1"/>
                </a:solidFill>
                <a:effectLst/>
                <a:uLnTx/>
                <a:uFillTx/>
                <a:latin typeface="+mn-lt"/>
                <a:ea typeface="+mn-ea"/>
                <a:cs typeface="+mn-cs"/>
              </a:rPr>
              <a:t>ERISA</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the Uniform Prudent Investors Act, and the Restatement of Trusts</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Prudence of social and economically targeted investments</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Investments in state debt</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Prohibited investments</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State constitutional authority </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Drafting proposed legislation, regulations, policies, and resolutions</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Fiduciary status of, and negotiations with, asset managers, custodians, and private investment funds and trustee/custodian oversight</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Payment of program expenses</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Reporting and disclosure and records retention</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Audits and investigations by governmental agencies</a:t>
            </a:r>
          </a:p>
          <a:p>
            <a:pPr marL="230188" marR="0" lvl="0" indent="-230188" algn="l" defTabSz="914400" rtl="0" eaLnBrk="1" fontAlgn="auto" latinLnBrk="0" hangingPunct="1">
              <a:lnSpc>
                <a:spcPct val="100000"/>
              </a:lnSpc>
              <a:spcBef>
                <a:spcPts val="0"/>
              </a:spcBef>
              <a:spcAft>
                <a:spcPts val="3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Conflicts of interest and prohibited transaction compliance</a:t>
            </a:r>
          </a:p>
          <a:p>
            <a:pPr marL="230188" marR="0" lvl="0" indent="-230188" algn="l" defTabSz="914400" rtl="0" eaLnBrk="1" fontAlgn="auto" latinLnBrk="0" hangingPunct="1">
              <a:lnSpc>
                <a:spcPct val="100000"/>
              </a:lnSpc>
              <a:spcBef>
                <a:spcPts val="0"/>
              </a:spcBef>
              <a:spcAft>
                <a:spcPts val="1200"/>
              </a:spcAft>
              <a:buClrTx/>
              <a:buSzTx/>
              <a:buFont typeface="Tahoma"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Fiduciary bonding, indemnifications and insurance policies</a:t>
            </a:r>
          </a:p>
          <a:p>
            <a:pPr marL="0" marR="0" lvl="0" indent="0" algn="l" defTabSz="914400" rtl="0" eaLnBrk="1" fontAlgn="auto" latinLnBrk="0" hangingPunct="1">
              <a:lnSpc>
                <a:spcPct val="100000"/>
              </a:lnSpc>
              <a:spcBef>
                <a:spcPts val="0"/>
              </a:spcBef>
              <a:spcAft>
                <a:spcPts val="1200"/>
              </a:spcAft>
              <a:buClrTx/>
              <a:buSzTx/>
              <a:buFont typeface="Tahoma"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also conduct fiduciary audits, reviewing the operations of client programs and providing advice as to fiduciary restructuring, appropriate delegation of authority and oversight responsibilities, and overall “best practices.”  We have a strong presence in the public funds area and have assisted a number of state and local funds in training their fiduciaries and we also regularly attend fiduciary committee meetings to provide real-time analysis and reports, as well as to advise on issues under consideration.</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C71B841D-94A6-4F95-A1D5-4A2F3AE92889}" type="slidenum">
              <a:rPr lang="en-US" smtClean="0"/>
              <a:pPr/>
              <a:t>13</a:t>
            </a:fld>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80463" y="6308725"/>
            <a:ext cx="363537" cy="366713"/>
          </a:xfrm>
        </p:spPr>
        <p:txBody>
          <a:bodyPr>
            <a:normAutofit/>
          </a:bodyPr>
          <a:lstStyle/>
          <a:p>
            <a:fld id="{C71B841D-94A6-4F95-A1D5-4A2F3AE92889}" type="slidenum">
              <a:rPr lang="en-US" smtClean="0"/>
              <a:pPr/>
              <a:t>14</a:t>
            </a:fld>
            <a:endParaRPr lang="en-US" dirty="0"/>
          </a:p>
        </p:txBody>
      </p:sp>
      <p:sp>
        <p:nvSpPr>
          <p:cNvPr id="3" name="TextBox 2"/>
          <p:cNvSpPr txBox="1"/>
          <p:nvPr/>
        </p:nvSpPr>
        <p:spPr>
          <a:xfrm>
            <a:off x="8392561" y="6355532"/>
            <a:ext cx="407408" cy="276999"/>
          </a:xfrm>
          <a:prstGeom prst="rect">
            <a:avLst/>
          </a:prstGeom>
          <a:noFill/>
        </p:spPr>
        <p:txBody>
          <a:bodyPr wrap="square" rtlCol="0">
            <a:spAutoFit/>
          </a:bodyPr>
          <a:lstStyle/>
          <a:p>
            <a:pPr algn="ctr"/>
            <a:fld id="{DB1E1C85-901E-41C3-8C31-DFA5B92C9B0C}" type="slidenum">
              <a:rPr lang="en-US" sz="1200" b="1" smtClean="0">
                <a:solidFill>
                  <a:schemeClr val="bg1"/>
                </a:solidFill>
              </a:rPr>
              <a:pPr algn="ctr"/>
              <a:t>14</a:t>
            </a:fld>
            <a:endParaRPr lang="en-US" sz="1200" b="1" dirty="0">
              <a:solidFill>
                <a:schemeClr val="bg1"/>
              </a:solidFill>
            </a:endParaRPr>
          </a:p>
        </p:txBody>
      </p:sp>
    </p:spTree>
    <p:extLst>
      <p:ext uri="{BB962C8B-B14F-4D97-AF65-F5344CB8AC3E}">
        <p14:creationId xmlns:p14="http://schemas.microsoft.com/office/powerpoint/2010/main" val="1699534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Presentation Topics</a:t>
            </a:r>
            <a:endParaRPr lang="en-US" sz="3600" dirty="0"/>
          </a:p>
        </p:txBody>
      </p:sp>
      <p:sp>
        <p:nvSpPr>
          <p:cNvPr id="3" name="Content Placeholder 2"/>
          <p:cNvSpPr>
            <a:spLocks noGrp="1"/>
          </p:cNvSpPr>
          <p:nvPr>
            <p:ph idx="1"/>
          </p:nvPr>
        </p:nvSpPr>
        <p:spPr>
          <a:xfrm>
            <a:off x="289521" y="1674893"/>
            <a:ext cx="8412163" cy="4291341"/>
          </a:xfrm>
        </p:spPr>
        <p:txBody>
          <a:bodyPr>
            <a:normAutofit fontScale="85000" lnSpcReduction="10000"/>
          </a:bodyPr>
          <a:lstStyle/>
          <a:p>
            <a:pPr marL="0" indent="0">
              <a:spcBef>
                <a:spcPts val="0"/>
              </a:spcBef>
              <a:spcAft>
                <a:spcPts val="2400"/>
              </a:spcAft>
            </a:pPr>
            <a:r>
              <a:rPr lang="en-US" sz="2800" dirty="0" smtClean="0"/>
              <a:t>  CRSB is reviewing how to structure the Plan’s IRAs to not be subject to ERISA.  The resulting practical implications of the Plan not being subject to ERISA are also important to consider.  For example, should CRSB adopt ERISA-type protections for CRSB, Plan Participants and other stakeholders?</a:t>
            </a:r>
          </a:p>
          <a:p>
            <a:pPr marL="0" indent="0">
              <a:spcBef>
                <a:spcPts val="0"/>
              </a:spcBef>
              <a:spcAft>
                <a:spcPts val="2400"/>
              </a:spcAft>
            </a:pPr>
            <a:r>
              <a:rPr lang="en-US" sz="2800" dirty="0" smtClean="0"/>
              <a:t>  Plan IRAs are subject to Code Section 4975 conflict of interest and prohibited transaction rules.  Consider too that these rules are subject to change based on a significant open DOL regulation project.</a:t>
            </a:r>
          </a:p>
          <a:p>
            <a:pPr marL="0" indent="0">
              <a:spcBef>
                <a:spcPts val="0"/>
              </a:spcBef>
              <a:spcAft>
                <a:spcPts val="2400"/>
              </a:spcAft>
            </a:pPr>
            <a:r>
              <a:rPr lang="en-US" sz="2800" dirty="0" smtClean="0"/>
              <a:t>  Another consideration is how best to create a Plan that supports institutional investment structures and institutional pricing.</a:t>
            </a:r>
            <a:endParaRPr lang="en-US" dirty="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2</a:t>
            </a:fld>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Considerations if Public Retirement Plan </a:t>
            </a:r>
            <a:br>
              <a:rPr lang="en-US" sz="3600" dirty="0" smtClean="0"/>
            </a:br>
            <a:r>
              <a:rPr lang="en-US" sz="3600" dirty="0" smtClean="0"/>
              <a:t>is Not Subject to ERISA</a:t>
            </a:r>
            <a:endParaRPr lang="en-US" sz="3600" dirty="0"/>
          </a:p>
        </p:txBody>
      </p:sp>
      <p:sp>
        <p:nvSpPr>
          <p:cNvPr id="3" name="Content Placeholder 2"/>
          <p:cNvSpPr>
            <a:spLocks noGrp="1"/>
          </p:cNvSpPr>
          <p:nvPr>
            <p:ph idx="1"/>
          </p:nvPr>
        </p:nvSpPr>
        <p:spPr>
          <a:xfrm>
            <a:off x="389109" y="1448555"/>
            <a:ext cx="8412163" cy="4825497"/>
          </a:xfrm>
        </p:spPr>
        <p:txBody>
          <a:bodyPr>
            <a:normAutofit/>
          </a:bodyPr>
          <a:lstStyle/>
          <a:p>
            <a:pPr marL="0" indent="0">
              <a:spcBef>
                <a:spcPts val="0"/>
              </a:spcBef>
              <a:spcAft>
                <a:spcPts val="1800"/>
              </a:spcAft>
              <a:buNone/>
            </a:pPr>
            <a:r>
              <a:rPr lang="en-US" sz="2800" dirty="0" err="1" smtClean="0">
                <a:latin typeface="Times New Roman" pitchFamily="18" charset="0"/>
                <a:cs typeface="Times New Roman" pitchFamily="18" charset="0"/>
              </a:rPr>
              <a:t>ERISA's</a:t>
            </a:r>
            <a:r>
              <a:rPr lang="en-US" sz="2800" dirty="0" smtClean="0">
                <a:latin typeface="Times New Roman" pitchFamily="18" charset="0"/>
                <a:cs typeface="Times New Roman" pitchFamily="18" charset="0"/>
              </a:rPr>
              <a:t> fiduciary duty, fiduciary delegation of authority and limitation of liability provisions would not apply.  For example:</a:t>
            </a:r>
          </a:p>
          <a:p>
            <a:pPr marL="288925" indent="-288925">
              <a:spcBef>
                <a:spcPts val="0"/>
              </a:spcBef>
              <a:spcAft>
                <a:spcPts val="1800"/>
              </a:spcAft>
            </a:pPr>
            <a:r>
              <a:rPr lang="en-US" sz="2400" dirty="0" smtClean="0">
                <a:latin typeface="Times New Roman" pitchFamily="18" charset="0"/>
                <a:cs typeface="Times New Roman" pitchFamily="18" charset="0"/>
              </a:rPr>
              <a:t>ERISA includes fiduciary standards but also “404(c)” safe harbor protections against fiduciary liability for participant directed investments and fund line-up changes</a:t>
            </a:r>
          </a:p>
          <a:p>
            <a:pPr marL="288925" indent="-288925">
              <a:spcBef>
                <a:spcPts val="0"/>
              </a:spcBef>
              <a:spcAft>
                <a:spcPts val="1800"/>
              </a:spcAft>
            </a:pPr>
            <a:r>
              <a:rPr lang="en-US" sz="2400" dirty="0" smtClean="0">
                <a:latin typeface="Times New Roman" pitchFamily="18" charset="0"/>
                <a:cs typeface="Times New Roman" pitchFamily="18" charset="0"/>
              </a:rPr>
              <a:t>ERISA allows for fiduciary delegations of authority among trustees, named fiduciaries and investment managers limiting fiduciary liability.</a:t>
            </a:r>
          </a:p>
        </p:txBody>
      </p:sp>
      <p:sp>
        <p:nvSpPr>
          <p:cNvPr id="6" name="TextBox 5"/>
          <p:cNvSpPr txBox="1"/>
          <p:nvPr/>
        </p:nvSpPr>
        <p:spPr>
          <a:xfrm>
            <a:off x="8437828" y="6355532"/>
            <a:ext cx="334979" cy="276999"/>
          </a:xfrm>
          <a:prstGeom prst="rect">
            <a:avLst/>
          </a:prstGeom>
          <a:noFill/>
        </p:spPr>
        <p:txBody>
          <a:bodyPr wrap="square" rtlCol="0">
            <a:spAutoFit/>
          </a:bodyPr>
          <a:lstStyle/>
          <a:p>
            <a:pPr algn="ctr"/>
            <a:fld id="{DB1E1C85-901E-41C3-8C31-DFA5B92C9B0C}" type="slidenum">
              <a:rPr lang="en-US" sz="1200" b="1" smtClean="0">
                <a:solidFill>
                  <a:schemeClr val="bg1"/>
                </a:solidFill>
              </a:rPr>
              <a:pPr algn="ctr"/>
              <a:t>3</a:t>
            </a:fld>
            <a:endParaRPr lang="en-US" sz="12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Additional Considerations if  Plan </a:t>
            </a:r>
            <a:br>
              <a:rPr lang="en-US" sz="3600" dirty="0" smtClean="0"/>
            </a:br>
            <a:r>
              <a:rPr lang="en-US" sz="3600" dirty="0" smtClean="0"/>
              <a:t>is Not Subject to ERISA</a:t>
            </a:r>
            <a:endParaRPr lang="en-US" sz="3600" dirty="0"/>
          </a:p>
        </p:txBody>
      </p:sp>
      <p:sp>
        <p:nvSpPr>
          <p:cNvPr id="3" name="Content Placeholder 2"/>
          <p:cNvSpPr>
            <a:spLocks noGrp="1"/>
          </p:cNvSpPr>
          <p:nvPr>
            <p:ph idx="1"/>
          </p:nvPr>
        </p:nvSpPr>
        <p:spPr>
          <a:xfrm>
            <a:off x="426228" y="1403741"/>
            <a:ext cx="8412163" cy="4599160"/>
          </a:xfrm>
        </p:spPr>
        <p:txBody>
          <a:bodyPr>
            <a:noAutofit/>
          </a:bodyPr>
          <a:lstStyle/>
          <a:p>
            <a:pPr>
              <a:spcBef>
                <a:spcPts val="0"/>
              </a:spcBef>
              <a:spcAft>
                <a:spcPts val="1800"/>
              </a:spcAft>
              <a:buNone/>
            </a:pPr>
            <a:r>
              <a:rPr lang="en-US" sz="2600" dirty="0" smtClean="0"/>
              <a:t>DOL reporting and disclosure, enforcement &amp; audit functions would not apply.   For example:</a:t>
            </a:r>
          </a:p>
          <a:p>
            <a:pPr marL="288925" indent="-288925">
              <a:spcBef>
                <a:spcPts val="0"/>
              </a:spcBef>
              <a:spcAft>
                <a:spcPts val="1800"/>
              </a:spcAft>
            </a:pPr>
            <a:r>
              <a:rPr lang="en-US" sz="2600" dirty="0" smtClean="0"/>
              <a:t>Participant fee disclosure rules would not apply.</a:t>
            </a:r>
          </a:p>
          <a:p>
            <a:pPr marL="288925" indent="-288925">
              <a:spcBef>
                <a:spcPts val="0"/>
              </a:spcBef>
              <a:spcAft>
                <a:spcPts val="1800"/>
              </a:spcAft>
            </a:pPr>
            <a:r>
              <a:rPr lang="en-US" sz="2600" dirty="0" smtClean="0"/>
              <a:t>Rules regarding enforcement of timely payment of payroll contributions, a top DOL enforcement priority, would not apply.</a:t>
            </a:r>
          </a:p>
          <a:p>
            <a:pPr marL="288925" indent="-288925">
              <a:spcBef>
                <a:spcPts val="0"/>
              </a:spcBef>
              <a:spcAft>
                <a:spcPts val="1800"/>
              </a:spcAft>
              <a:buFont typeface="Wingdings" pitchFamily="2" charset="2"/>
              <a:buChar char="ü"/>
            </a:pPr>
            <a:r>
              <a:rPr lang="en-US" sz="2600" dirty="0" smtClean="0">
                <a:latin typeface="Times New Roman" pitchFamily="18" charset="0"/>
                <a:cs typeface="Times New Roman" pitchFamily="18" charset="0"/>
              </a:rPr>
              <a:t>CRSB may wish to consider if ERISA-like protections for CRSB, participants and other stakeholders should be adopted by legislation, administrative rulemaking or by contract. </a:t>
            </a:r>
          </a:p>
          <a:p>
            <a:pPr marL="0" indent="0">
              <a:spcBef>
                <a:spcPts val="0"/>
              </a:spcBef>
              <a:spcAft>
                <a:spcPts val="1800"/>
              </a:spcAft>
              <a:buNone/>
            </a:pPr>
            <a:endParaRPr lang="en-US" sz="2400" dirty="0" smtClean="0"/>
          </a:p>
          <a:p>
            <a:pPr marL="0" indent="0">
              <a:spcBef>
                <a:spcPts val="0"/>
              </a:spcBef>
              <a:spcAft>
                <a:spcPts val="1800"/>
              </a:spcAft>
              <a:buNone/>
            </a:pPr>
            <a:endParaRPr lang="en-US" sz="2300" dirty="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4</a:t>
            </a:fld>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IRC Section 4975 Rulemaking Project</a:t>
            </a:r>
            <a:endParaRPr lang="en-US" sz="3600" dirty="0"/>
          </a:p>
        </p:txBody>
      </p:sp>
      <p:sp>
        <p:nvSpPr>
          <p:cNvPr id="3" name="Content Placeholder 2"/>
          <p:cNvSpPr>
            <a:spLocks noGrp="1"/>
          </p:cNvSpPr>
          <p:nvPr>
            <p:ph idx="1"/>
          </p:nvPr>
        </p:nvSpPr>
        <p:spPr>
          <a:xfrm>
            <a:off x="325735" y="1547238"/>
            <a:ext cx="8412163" cy="3748134"/>
          </a:xfrm>
        </p:spPr>
        <p:txBody>
          <a:bodyPr>
            <a:normAutofit fontScale="47500" lnSpcReduction="20000"/>
          </a:bodyPr>
          <a:lstStyle/>
          <a:p>
            <a:pPr marL="0" indent="0">
              <a:spcBef>
                <a:spcPts val="0"/>
              </a:spcBef>
              <a:spcAft>
                <a:spcPts val="1800"/>
              </a:spcAft>
              <a:buNone/>
            </a:pPr>
            <a:r>
              <a:rPr lang="en-US" sz="4600" dirty="0" smtClean="0">
                <a:cs typeface="Times New Roman" pitchFamily="18" charset="0"/>
              </a:rPr>
              <a:t>IRC Section 4975 conflict of interest/prohibited transaction rules apply to IRAs.  </a:t>
            </a:r>
            <a:r>
              <a:rPr lang="en-US" sz="4600" dirty="0" smtClean="0"/>
              <a:t>DOL interprets (and IRS enforces) IRC Section 4975 rules.</a:t>
            </a:r>
            <a:endParaRPr lang="en-US" sz="4600" dirty="0" smtClean="0">
              <a:cs typeface="Times New Roman" pitchFamily="18" charset="0"/>
            </a:endParaRPr>
          </a:p>
          <a:p>
            <a:pPr marL="0" indent="0">
              <a:spcBef>
                <a:spcPts val="0"/>
              </a:spcBef>
              <a:spcAft>
                <a:spcPts val="1800"/>
              </a:spcAft>
              <a:buNone/>
            </a:pPr>
            <a:r>
              <a:rPr lang="en-US" sz="4600" dirty="0" smtClean="0">
                <a:cs typeface="Times New Roman" pitchFamily="18" charset="0"/>
              </a:rPr>
              <a:t>Current DOL regulation project proposes to (1) revamp existing rules, (2) extend the definition of fiduciary investment advice and (3) significantly impact the offering, sale and distribution of IRAs. </a:t>
            </a:r>
          </a:p>
          <a:p>
            <a:pPr marL="0" indent="0">
              <a:spcBef>
                <a:spcPts val="0"/>
              </a:spcBef>
              <a:spcAft>
                <a:spcPts val="1800"/>
              </a:spcAft>
              <a:buNone/>
            </a:pPr>
            <a:r>
              <a:rPr lang="en-US" sz="4600" dirty="0" smtClean="0">
                <a:cs typeface="Times New Roman" pitchFamily="18" charset="0"/>
              </a:rPr>
              <a:t>401(k) platform providers would have exceptions from fiduciary status that would not apply to IRA platform providers.  A second exception to fiduciary status is limited to “plan sponsor employees.”  </a:t>
            </a:r>
          </a:p>
          <a:p>
            <a:pPr marL="0" indent="0">
              <a:spcBef>
                <a:spcPts val="0"/>
              </a:spcBef>
              <a:spcAft>
                <a:spcPts val="1800"/>
              </a:spcAft>
              <a:buNone/>
            </a:pPr>
            <a:r>
              <a:rPr lang="en-US" sz="4600" dirty="0" smtClean="0">
                <a:cs typeface="Times New Roman" pitchFamily="18" charset="0"/>
              </a:rPr>
              <a:t>DOL is currently seeking comments on its proposed regulations.  </a:t>
            </a:r>
            <a:r>
              <a:rPr lang="en-US" sz="4600" dirty="0" smtClean="0"/>
              <a:t>CRSB should consider if it wishes to comment on this important rulemaking.</a:t>
            </a:r>
          </a:p>
          <a:p>
            <a:endParaRPr lang="en-US" dirty="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5</a:t>
            </a:fld>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4006"/>
            <a:ext cx="9144000" cy="1005840"/>
          </a:xfrm>
        </p:spPr>
        <p:txBody>
          <a:bodyPr>
            <a:noAutofit/>
          </a:bodyPr>
          <a:lstStyle/>
          <a:p>
            <a:pPr algn="ctr"/>
            <a:r>
              <a:rPr lang="en-US" sz="3600" dirty="0" smtClean="0"/>
              <a:t>Leveraging the Plan’s Purchasing Power Through Institutional Investment Structures</a:t>
            </a:r>
            <a:endParaRPr lang="en-US" sz="3600" dirty="0"/>
          </a:p>
        </p:txBody>
      </p:sp>
      <p:sp>
        <p:nvSpPr>
          <p:cNvPr id="3" name="Content Placeholder 2"/>
          <p:cNvSpPr>
            <a:spLocks noGrp="1"/>
          </p:cNvSpPr>
          <p:nvPr>
            <p:ph idx="1"/>
          </p:nvPr>
        </p:nvSpPr>
        <p:spPr>
          <a:xfrm>
            <a:off x="352895" y="1276539"/>
            <a:ext cx="8412163" cy="5042780"/>
          </a:xfrm>
        </p:spPr>
        <p:txBody>
          <a:bodyPr>
            <a:normAutofit/>
          </a:bodyPr>
          <a:lstStyle/>
          <a:p>
            <a:pPr marL="0" indent="0">
              <a:spcBef>
                <a:spcPts val="0"/>
              </a:spcBef>
              <a:spcAft>
                <a:spcPts val="1800"/>
              </a:spcAft>
              <a:buNone/>
            </a:pPr>
            <a:r>
              <a:rPr lang="en-US" sz="2400" dirty="0" smtClean="0"/>
              <a:t>Institutional retirement plans seek to invest through institutional funds and collective trusts for lower pricing, increased transparency and other benefits. </a:t>
            </a:r>
          </a:p>
          <a:p>
            <a:pPr marL="0" indent="0">
              <a:spcBef>
                <a:spcPts val="0"/>
              </a:spcBef>
              <a:spcAft>
                <a:spcPts val="1800"/>
              </a:spcAft>
            </a:pPr>
            <a:r>
              <a:rPr lang="en-US" sz="2400" dirty="0" smtClean="0"/>
              <a:t>  IRA eligibility for institutional investments and trading should be addressed in the development phase.</a:t>
            </a:r>
          </a:p>
          <a:p>
            <a:pPr marL="0" indent="0">
              <a:spcBef>
                <a:spcPts val="0"/>
              </a:spcBef>
              <a:spcAft>
                <a:spcPts val="1800"/>
              </a:spcAft>
            </a:pPr>
            <a:r>
              <a:rPr lang="en-US" sz="2400" dirty="0" smtClean="0"/>
              <a:t>  Certain institutional investment products, such as collective investment trusts, may not be open to IRAs.</a:t>
            </a:r>
          </a:p>
          <a:p>
            <a:pPr marL="0" indent="0">
              <a:spcBef>
                <a:spcPts val="0"/>
              </a:spcBef>
              <a:spcAft>
                <a:spcPts val="1800"/>
              </a:spcAft>
              <a:buNone/>
            </a:pPr>
            <a:r>
              <a:rPr lang="en-US" sz="2400" dirty="0" smtClean="0"/>
              <a:t>A solution may be CRSB or State-sponsored commingled funds, such as group trusts, which permit IRAs, and also allow for economies of scale such as by investing with 457 plans and other State programs.</a:t>
            </a:r>
          </a:p>
          <a:p>
            <a:endParaRPr lang="en-US" dirty="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6</a:t>
            </a:fld>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We Are</a:t>
            </a:r>
            <a:endParaRPr lang="en-US" dirty="0"/>
          </a:p>
        </p:txBody>
      </p:sp>
      <p:sp>
        <p:nvSpPr>
          <p:cNvPr id="3" name="Content Placeholder 2"/>
          <p:cNvSpPr>
            <a:spLocks noGrp="1"/>
          </p:cNvSpPr>
          <p:nvPr>
            <p:ph idx="1"/>
          </p:nvPr>
        </p:nvSpPr>
        <p:spPr>
          <a:xfrm>
            <a:off x="352895" y="1457609"/>
            <a:ext cx="8412163" cy="4526732"/>
          </a:xfrm>
        </p:spPr>
        <p:txBody>
          <a:bodyPr>
            <a:noAutofit/>
          </a:bodyPr>
          <a:lstStyle/>
          <a:p>
            <a:pPr marL="0" indent="0">
              <a:spcBef>
                <a:spcPts val="0"/>
              </a:spcBef>
              <a:spcAft>
                <a:spcPts val="2400"/>
              </a:spcAft>
              <a:buNone/>
            </a:pPr>
            <a:r>
              <a:rPr lang="en-US" sz="2400" dirty="0" smtClean="0"/>
              <a:t>Morgan, Lewis &amp; Bockius LLP is the largest law firm of US attorneys with 29 offices, including Hartford.</a:t>
            </a:r>
          </a:p>
          <a:p>
            <a:pPr marL="0" indent="0">
              <a:spcBef>
                <a:spcPts val="0"/>
              </a:spcBef>
              <a:spcAft>
                <a:spcPts val="2400"/>
              </a:spcAft>
              <a:buNone/>
            </a:pPr>
            <a:r>
              <a:rPr lang="en-US" sz="2400" dirty="0" smtClean="0"/>
              <a:t>We have leading national employee benefits and financial services practices, focusing on fiduciary governance, IRAs, provider contracting, public funds and governmental plans, investment management, institutional funds, data security and privacy and government regulations, in addition to dozens of other practice groups worldwide.</a:t>
            </a:r>
          </a:p>
          <a:p>
            <a:pPr marL="0" indent="0">
              <a:spcBef>
                <a:spcPts val="0"/>
              </a:spcBef>
              <a:spcAft>
                <a:spcPts val="2400"/>
              </a:spcAft>
              <a:buNone/>
            </a:pPr>
            <a:r>
              <a:rPr lang="en-US" sz="2400" dirty="0" smtClean="0"/>
              <a:t>Our attorneys include former DOL, IRS, SEC, </a:t>
            </a:r>
            <a:r>
              <a:rPr lang="en-US" sz="2400" dirty="0" err="1" smtClean="0"/>
              <a:t>FINRA</a:t>
            </a:r>
            <a:r>
              <a:rPr lang="en-US" sz="2400" dirty="0" smtClean="0"/>
              <a:t>, DOJ and other government officials and attorneys.</a:t>
            </a:r>
            <a:endParaRPr lang="en-US" sz="2400" dirty="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7</a:t>
            </a:fld>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52" y="133059"/>
            <a:ext cx="8408353" cy="1005840"/>
          </a:xfrm>
        </p:spPr>
        <p:txBody>
          <a:bodyPr/>
          <a:lstStyle/>
          <a:p>
            <a:pPr algn="ctr"/>
            <a:r>
              <a:rPr lang="en-US" dirty="0" smtClean="0"/>
              <a:t>Your Presenters	</a:t>
            </a:r>
            <a:endParaRPr lang="en-US" dirty="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8</a:t>
            </a:fld>
            <a:endParaRPr lang="en-US" dirty="0"/>
          </a:p>
        </p:txBody>
      </p:sp>
      <p:sp>
        <p:nvSpPr>
          <p:cNvPr id="5" name="Title 1"/>
          <p:cNvSpPr>
            <a:spLocks noGrp="1"/>
          </p:cNvSpPr>
          <p:nvPr>
            <p:ph idx="1"/>
          </p:nvPr>
        </p:nvSpPr>
        <p:spPr/>
        <p:txBody>
          <a:bodyPr/>
          <a:lstStyle/>
          <a:p>
            <a:pPr>
              <a:buNone/>
            </a:pPr>
            <a:r>
              <a:rPr lang="en-US" sz="3000" b="1" dirty="0" smtClean="0"/>
              <a:t>Biography</a:t>
            </a:r>
            <a:endParaRPr lang="en-US" sz="3000" b="1" dirty="0"/>
          </a:p>
        </p:txBody>
      </p:sp>
      <p:pic>
        <p:nvPicPr>
          <p:cNvPr id="6" name="Picture Placeholder 61" descr="Marla.jpg"/>
          <p:cNvPicPr>
            <a:picLocks noChangeAspect="1"/>
          </p:cNvPicPr>
          <p:nvPr/>
        </p:nvPicPr>
        <p:blipFill>
          <a:blip r:embed="rId3" cstate="print"/>
          <a:stretch>
            <a:fillRect/>
          </a:stretch>
        </p:blipFill>
        <p:spPr>
          <a:xfrm>
            <a:off x="480254" y="1944593"/>
            <a:ext cx="1827581" cy="2286000"/>
          </a:xfrm>
          <a:prstGeom prst="rect">
            <a:avLst/>
          </a:prstGeom>
        </p:spPr>
      </p:pic>
      <p:sp>
        <p:nvSpPr>
          <p:cNvPr id="7" name="Content Placeholder 4"/>
          <p:cNvSpPr txBox="1">
            <a:spLocks/>
          </p:cNvSpPr>
          <p:nvPr/>
        </p:nvSpPr>
        <p:spPr>
          <a:xfrm>
            <a:off x="443878" y="4282094"/>
            <a:ext cx="3005492" cy="1602658"/>
          </a:xfrm>
          <a:prstGeom prst="rect">
            <a:avLst/>
          </a:prstGeom>
        </p:spPr>
        <p:txBody>
          <a:bodyPr vert="horz" lIns="0" tIns="0" rIns="0" bIns="0" rtlCol="0">
            <a:normAutofit/>
          </a:bodyPr>
          <a:lstStyle/>
          <a:p>
            <a:pPr marR="0" lvl="0" indent="3175" algn="l" defTabSz="914400" rtl="0" eaLnBrk="1" fontAlgn="auto" latinLnBrk="0" hangingPunct="1">
              <a:lnSpc>
                <a:spcPct val="100000"/>
              </a:lnSpc>
              <a:spcBef>
                <a:spcPts val="0"/>
              </a:spcBef>
              <a:spcAft>
                <a:spcPts val="0"/>
              </a:spcAft>
              <a:buClrTx/>
              <a:buSzTx/>
              <a:tabLst>
                <a:tab pos="2889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Marla J. Kreindler</a:t>
            </a:r>
          </a:p>
          <a:p>
            <a:pPr marL="0" marR="0" lvl="1" indent="3175" algn="l" defTabSz="914400" rtl="0" eaLnBrk="1" fontAlgn="auto" latinLnBrk="0" hangingPunct="1">
              <a:lnSpc>
                <a:spcPct val="100000"/>
              </a:lnSpc>
              <a:spcBef>
                <a:spcPts val="0"/>
              </a:spcBef>
              <a:spcAft>
                <a:spcPts val="0"/>
              </a:spcAft>
              <a:buClrTx/>
              <a:buSzTx/>
              <a:tabLst>
                <a:tab pos="2889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Chicago, IL</a:t>
            </a:r>
          </a:p>
          <a:p>
            <a:pPr marL="0" marR="0" lvl="1" indent="3175" algn="l" defTabSz="914400" rtl="0" eaLnBrk="1" fontAlgn="auto" latinLnBrk="0" hangingPunct="1">
              <a:lnSpc>
                <a:spcPct val="100000"/>
              </a:lnSpc>
              <a:spcBef>
                <a:spcPts val="0"/>
              </a:spcBef>
              <a:spcAft>
                <a:spcPts val="0"/>
              </a:spcAft>
              <a:buClrTx/>
              <a:buSzTx/>
              <a:tabLst>
                <a:tab pos="2889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	+1.312.324-1114</a:t>
            </a:r>
          </a:p>
          <a:p>
            <a:pPr marL="0" marR="0" lvl="1" indent="3175" algn="l" defTabSz="914400" rtl="0" eaLnBrk="1" fontAlgn="auto" latinLnBrk="0" hangingPunct="1">
              <a:lnSpc>
                <a:spcPct val="100000"/>
              </a:lnSpc>
              <a:spcBef>
                <a:spcPts val="0"/>
              </a:spcBef>
              <a:spcAft>
                <a:spcPts val="0"/>
              </a:spcAft>
              <a:buClrTx/>
              <a:buSzTx/>
              <a:tabLst>
                <a:tab pos="2889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F	+1.312.324.1001</a:t>
            </a:r>
          </a:p>
          <a:p>
            <a:pPr marL="0" marR="0" lvl="1" indent="3175" algn="l" defTabSz="914400" rtl="0" eaLnBrk="1" fontAlgn="auto" latinLnBrk="0" hangingPunct="1">
              <a:lnSpc>
                <a:spcPct val="100000"/>
              </a:lnSpc>
              <a:spcBef>
                <a:spcPts val="0"/>
              </a:spcBef>
              <a:spcAft>
                <a:spcPts val="0"/>
              </a:spcAft>
              <a:buClrTx/>
              <a:buSzTx/>
              <a:tabLst>
                <a:tab pos="2889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mkreindler@morganlewis.com</a:t>
            </a:r>
          </a:p>
          <a:p>
            <a:pPr marL="460375" marR="0" lvl="1" indent="-230188" algn="l" defTabSz="914400" rtl="0" eaLnBrk="1" fontAlgn="auto" latinLnBrk="0" hangingPunct="1">
              <a:lnSpc>
                <a:spcPct val="100000"/>
              </a:lnSpc>
              <a:spcBef>
                <a:spcPts val="600"/>
              </a:spcBef>
              <a:spcAft>
                <a:spcPts val="0"/>
              </a:spcAft>
              <a:buClrTx/>
              <a:buSzTx/>
              <a:buFont typeface="Tahoma"/>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5"/>
          <p:cNvSpPr txBox="1">
            <a:spLocks/>
          </p:cNvSpPr>
          <p:nvPr/>
        </p:nvSpPr>
        <p:spPr>
          <a:xfrm>
            <a:off x="3368468" y="1970859"/>
            <a:ext cx="5126476" cy="3886733"/>
          </a:xfrm>
          <a:prstGeom prst="rect">
            <a:avLst/>
          </a:prstGeom>
        </p:spPr>
        <p:txBody>
          <a:bodyPr>
            <a:noAutofit/>
          </a:bodyPr>
          <a:lstStyle/>
          <a:p>
            <a:pPr marL="0" marR="0" lvl="1" indent="3175" algn="l" defTabSz="914400" rtl="0" eaLnBrk="1" fontAlgn="auto" latinLnBrk="0" hangingPunct="1">
              <a:lnSpc>
                <a:spcPct val="100000"/>
              </a:lnSpc>
              <a:spcBef>
                <a:spcPts val="6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Marla J. Kreindler advises clients on managing and investing employee benefit plan assets and tax-qualified retirement plans in addition to the establishment of , and investment in, private funds. Marla advises plan and fund sponsors on the fiduciary standards and prohibited transaction rules of the Employee Retirement Income Security Act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ERISA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and related banking, securities, and state insurance law requirements. She also counsels clients on qualified retirement plans, including 401(k) and defined benefit plans.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Your Presenters</a:t>
            </a:r>
            <a:endParaRPr lang="en-US" dirty="0"/>
          </a:p>
        </p:txBody>
      </p:sp>
      <p:sp>
        <p:nvSpPr>
          <p:cNvPr id="4" name="Slide Number Placeholder 3"/>
          <p:cNvSpPr>
            <a:spLocks noGrp="1"/>
          </p:cNvSpPr>
          <p:nvPr>
            <p:ph type="sldNum" sz="quarter" idx="12"/>
          </p:nvPr>
        </p:nvSpPr>
        <p:spPr/>
        <p:txBody>
          <a:bodyPr/>
          <a:lstStyle/>
          <a:p>
            <a:pPr>
              <a:defRPr/>
            </a:pPr>
            <a:fld id="{1CD582F8-09C7-4834-9CB0-B472C8B98292}" type="slidenum">
              <a:rPr lang="en-US" smtClean="0"/>
              <a:pPr>
                <a:defRPr/>
              </a:pPr>
              <a:t>9</a:t>
            </a:fld>
            <a:endParaRPr lang="en-US" dirty="0"/>
          </a:p>
        </p:txBody>
      </p:sp>
      <p:sp>
        <p:nvSpPr>
          <p:cNvPr id="5" name="Title 1"/>
          <p:cNvSpPr>
            <a:spLocks noGrp="1"/>
          </p:cNvSpPr>
          <p:nvPr>
            <p:ph idx="1"/>
          </p:nvPr>
        </p:nvSpPr>
        <p:spPr/>
        <p:txBody>
          <a:bodyPr/>
          <a:lstStyle/>
          <a:p>
            <a:pPr>
              <a:buNone/>
            </a:pPr>
            <a:r>
              <a:rPr lang="en-US" sz="3000" b="1" dirty="0" smtClean="0"/>
              <a:t>Biography</a:t>
            </a:r>
            <a:endParaRPr lang="en-US" sz="3000" b="1" dirty="0"/>
          </a:p>
        </p:txBody>
      </p:sp>
      <p:pic>
        <p:nvPicPr>
          <p:cNvPr id="6" name="Picture 2" descr="Bitman"/>
          <p:cNvPicPr>
            <a:picLocks noChangeAspect="1" noChangeArrowheads="1"/>
          </p:cNvPicPr>
          <p:nvPr/>
        </p:nvPicPr>
        <p:blipFill>
          <a:blip r:embed="rId3" cstate="print"/>
          <a:srcRect l="10000" r="10000"/>
          <a:stretch>
            <a:fillRect/>
          </a:stretch>
        </p:blipFill>
        <p:spPr bwMode="auto">
          <a:xfrm>
            <a:off x="419791" y="1960653"/>
            <a:ext cx="1828800" cy="2286000"/>
          </a:xfrm>
          <a:prstGeom prst="rect">
            <a:avLst/>
          </a:prstGeom>
          <a:noFill/>
        </p:spPr>
      </p:pic>
      <p:sp>
        <p:nvSpPr>
          <p:cNvPr id="7" name="Content Placeholder 4"/>
          <p:cNvSpPr txBox="1">
            <a:spLocks/>
          </p:cNvSpPr>
          <p:nvPr/>
        </p:nvSpPr>
        <p:spPr>
          <a:xfrm>
            <a:off x="365095" y="4356544"/>
            <a:ext cx="2736390" cy="1485156"/>
          </a:xfrm>
          <a:prstGeom prst="rect">
            <a:avLst/>
          </a:prstGeom>
        </p:spPr>
        <p:txBody>
          <a:bodyPr vert="horz" lIns="0" tIns="0" rIns="0" bIns="0" rtlCol="0">
            <a:normAutofit/>
          </a:bodyPr>
          <a:lstStyle/>
          <a:p>
            <a:pPr marR="0" lvl="0" indent="3175" algn="l" defTabSz="914400" rtl="0" eaLnBrk="1" fontAlgn="auto" latinLnBrk="0" hangingPunct="1">
              <a:spcBef>
                <a:spcPts val="0"/>
              </a:spcBef>
              <a:spcAft>
                <a:spcPts val="0"/>
              </a:spcAft>
              <a:buClrTx/>
              <a:buSzTx/>
              <a:tabLst>
                <a:tab pos="2889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Craig A. Bitman</a:t>
            </a:r>
          </a:p>
          <a:p>
            <a:pPr marL="0" marR="0" lvl="1" indent="3175" algn="l" defTabSz="914400" rtl="0" eaLnBrk="1" fontAlgn="auto" latinLnBrk="0" hangingPunct="1">
              <a:spcBef>
                <a:spcPts val="0"/>
              </a:spcBef>
              <a:spcAft>
                <a:spcPts val="0"/>
              </a:spcAft>
              <a:buClrTx/>
              <a:buSzTx/>
              <a:tabLst>
                <a:tab pos="2889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New York, NY</a:t>
            </a:r>
          </a:p>
          <a:p>
            <a:pPr marL="0" marR="0" lvl="1" indent="3175" algn="l" defTabSz="914400" rtl="0" eaLnBrk="1" fontAlgn="auto" latinLnBrk="0" hangingPunct="1">
              <a:spcBef>
                <a:spcPts val="0"/>
              </a:spcBef>
              <a:spcAft>
                <a:spcPts val="0"/>
              </a:spcAft>
              <a:buClrTx/>
              <a:buSzTx/>
              <a:tabLst>
                <a:tab pos="2889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	+1.212.309.7190</a:t>
            </a:r>
          </a:p>
          <a:p>
            <a:pPr marL="0" marR="0" lvl="1" indent="3175" algn="l" defTabSz="914400" rtl="0" eaLnBrk="1" fontAlgn="auto" latinLnBrk="0" hangingPunct="1">
              <a:spcBef>
                <a:spcPts val="0"/>
              </a:spcBef>
              <a:spcAft>
                <a:spcPts val="0"/>
              </a:spcAft>
              <a:buClrTx/>
              <a:buSzTx/>
              <a:tabLst>
                <a:tab pos="2889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F	+1.212.309.6001</a:t>
            </a:r>
          </a:p>
          <a:p>
            <a:pPr marL="0" marR="0" lvl="1" indent="3175" algn="l" defTabSz="914400" rtl="0" eaLnBrk="1" fontAlgn="auto" latinLnBrk="0" hangingPunct="1">
              <a:spcBef>
                <a:spcPts val="0"/>
              </a:spcBef>
              <a:spcAft>
                <a:spcPts val="0"/>
              </a:spcAft>
              <a:buClrTx/>
              <a:buSzTx/>
              <a:tabLst>
                <a:tab pos="2889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cbitman@morganlewis.com</a:t>
            </a:r>
          </a:p>
          <a:p>
            <a:pPr marL="460375" marR="0" lvl="1" indent="-230188" algn="l" defTabSz="914400" rtl="0" eaLnBrk="1" fontAlgn="auto" latinLnBrk="0" hangingPunct="1">
              <a:lnSpc>
                <a:spcPct val="100000"/>
              </a:lnSpc>
              <a:spcBef>
                <a:spcPts val="600"/>
              </a:spcBef>
              <a:spcAft>
                <a:spcPts val="0"/>
              </a:spcAft>
              <a:buClrTx/>
              <a:buSzTx/>
              <a:buFont typeface="Tahoma"/>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5"/>
          <p:cNvSpPr txBox="1">
            <a:spLocks/>
          </p:cNvSpPr>
          <p:nvPr/>
        </p:nvSpPr>
        <p:spPr>
          <a:xfrm>
            <a:off x="3297677" y="1977603"/>
            <a:ext cx="5165387" cy="3019910"/>
          </a:xfrm>
          <a:prstGeom prst="rect">
            <a:avLst/>
          </a:prstGeom>
        </p:spPr>
        <p:txBody>
          <a:bodyPr>
            <a:noAutofit/>
          </a:bodyPr>
          <a:lstStyle/>
          <a:p>
            <a:pPr marL="0" marR="0" lvl="1" indent="3175" algn="l" defTabSz="914400" rtl="0" eaLnBrk="1" fontAlgn="auto" latinLnBrk="0" hangingPunct="1">
              <a:lnSpc>
                <a:spcPct val="100000"/>
              </a:lnSpc>
              <a:spcBef>
                <a:spcPts val="6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Craig A. Bitman provides clients with a range of knowledge and skills in all aspects of employee benefits and executive compensation law. He not only serves as deputy practice leader, but also as leader of the practice’s Fiduciary Task Force and co-chair of the firm’s institutional investor practice. Craig also practices in the firm’s private investment funds practice and is a member of the firm’s Advisory Board.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LBrand">
  <a:themeElements>
    <a:clrScheme name="Morgan Lewis">
      <a:dk1>
        <a:sysClr val="windowText" lastClr="000000"/>
      </a:dk1>
      <a:lt1>
        <a:sysClr val="window" lastClr="FFFFFF"/>
      </a:lt1>
      <a:dk2>
        <a:srgbClr val="000000"/>
      </a:dk2>
      <a:lt2>
        <a:srgbClr val="FFFFFF"/>
      </a:lt2>
      <a:accent1>
        <a:srgbClr val="000000"/>
      </a:accent1>
      <a:accent2>
        <a:srgbClr val="464646"/>
      </a:accent2>
      <a:accent3>
        <a:srgbClr val="7B7B7E"/>
      </a:accent3>
      <a:accent4>
        <a:srgbClr val="C8C8C8"/>
      </a:accent4>
      <a:accent5>
        <a:srgbClr val="5C3380"/>
      </a:accent5>
      <a:accent6>
        <a:srgbClr val="93D8F7"/>
      </a:accent6>
      <a:hlink>
        <a:srgbClr val="5C3380"/>
      </a:hlink>
      <a:folHlink>
        <a:srgbClr val="5C33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5A2FB1B63EE1BE47AEE559F733AAAB58" ma:contentTypeVersion="5" ma:contentTypeDescription="Create a new document." ma:contentTypeScope="" ma:versionID="044b64963e6d15b8db862ab7e423ffc8">
  <xsd:schema xmlns:xsd="http://www.w3.org/2001/XMLSchema" xmlns:xs="http://www.w3.org/2001/XMLSchema" xmlns:p="http://schemas.microsoft.com/office/2006/metadata/properties" xmlns:ns3="743565d4-28fc-4770-880b-828cab46774e" targetNamespace="http://schemas.microsoft.com/office/2006/metadata/properties" ma:root="true" ma:fieldsID="7c0cc2e01ec64ae87d3f364c50c60189" ns3:_="">
    <xsd:import namespace="743565d4-28fc-4770-880b-828cab46774e"/>
    <xsd:element name="properties">
      <xsd:complexType>
        <xsd:sequence>
          <xsd:element name="documentManagement">
            <xsd:complexType>
              <xsd:all>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3565d4-28fc-4770-880b-828cab4677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D1F7071-E3A4-4EE8-ABFB-E47610F17687}">
  <ds:schemaRefs>
    <ds:schemaRef ds:uri="http://schemas.microsoft.com/sharepoint/v3/contenttype/forms"/>
  </ds:schemaRefs>
</ds:datastoreItem>
</file>

<file path=customXml/itemProps2.xml><?xml version="1.0" encoding="utf-8"?>
<ds:datastoreItem xmlns:ds="http://schemas.openxmlformats.org/officeDocument/2006/customXml" ds:itemID="{7B4F953E-D530-466C-86E9-8E00D66813B2}">
  <ds:schemaRefs>
    <ds:schemaRef ds:uri="http://schemas.microsoft.com/sharepoint/events"/>
  </ds:schemaRefs>
</ds:datastoreItem>
</file>

<file path=customXml/itemProps3.xml><?xml version="1.0" encoding="utf-8"?>
<ds:datastoreItem xmlns:ds="http://schemas.openxmlformats.org/officeDocument/2006/customXml" ds:itemID="{D4C65CB9-FCF6-4E38-84E7-B23AA289B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3565d4-28fc-4770-880b-828cab467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4368815-498A-4C2C-9C44-3CD1016C0B03}">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On-screen Show (4:3)</PresentationFormat>
  <Paragraphs>112</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MLBrand</vt:lpstr>
      <vt:lpstr>Custom Design</vt:lpstr>
      <vt:lpstr>   State of Connecticut  Retirement Security Board Public retirement plan - Practical Legal considerations</vt:lpstr>
      <vt:lpstr>Presentation Topics</vt:lpstr>
      <vt:lpstr>Considerations if Public Retirement Plan  is Not Subject to ERISA</vt:lpstr>
      <vt:lpstr>Additional Considerations if  Plan  is Not Subject to ERISA</vt:lpstr>
      <vt:lpstr>IRC Section 4975 Rulemaking Project</vt:lpstr>
      <vt:lpstr>Leveraging the Plan’s Purchasing Power Through Institutional Investment Structures</vt:lpstr>
      <vt:lpstr>Who We Are</vt:lpstr>
      <vt:lpstr>Your Presenters </vt:lpstr>
      <vt:lpstr>Your Presenters</vt:lpstr>
      <vt:lpstr>Employee Benefits and Executive Compensation and Investment Management Practices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State of Connecticut  Retirement Security Board Public retirement plan - Practical Legal considerations</dc:title>
  <dc:creator>GENEVIEVE BALLINGER</dc:creator>
  <cp:lastModifiedBy>GENEVIEVE BALLINGER</cp:lastModifiedBy>
  <cp:revision>1</cp:revision>
  <dcterms:modified xsi:type="dcterms:W3CDTF">2015-06-03T12:38:15Z</dcterms:modified>
</cp:coreProperties>
</file>